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31"/>
  </p:notesMasterIdLst>
  <p:sldIdLst>
    <p:sldId id="256" r:id="rId2"/>
    <p:sldId id="257" r:id="rId3"/>
    <p:sldId id="266" r:id="rId4"/>
    <p:sldId id="264" r:id="rId5"/>
    <p:sldId id="265" r:id="rId6"/>
    <p:sldId id="258" r:id="rId7"/>
    <p:sldId id="259" r:id="rId8"/>
    <p:sldId id="260" r:id="rId9"/>
    <p:sldId id="262" r:id="rId10"/>
    <p:sldId id="261" r:id="rId11"/>
    <p:sldId id="263" r:id="rId12"/>
    <p:sldId id="267" r:id="rId13"/>
    <p:sldId id="268" r:id="rId14"/>
    <p:sldId id="281" r:id="rId15"/>
    <p:sldId id="269" r:id="rId16"/>
    <p:sldId id="279" r:id="rId17"/>
    <p:sldId id="280" r:id="rId18"/>
    <p:sldId id="271" r:id="rId19"/>
    <p:sldId id="278" r:id="rId20"/>
    <p:sldId id="272" r:id="rId21"/>
    <p:sldId id="273" r:id="rId22"/>
    <p:sldId id="274" r:id="rId23"/>
    <p:sldId id="275" r:id="rId24"/>
    <p:sldId id="276" r:id="rId25"/>
    <p:sldId id="277"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45" d="100"/>
          <a:sy n="45" d="100"/>
        </p:scale>
        <p:origin x="-98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D1DD5-710B-E74F-8089-A53DDBC8DB02}" type="datetimeFigureOut">
              <a:rPr lang="en-US" smtClean="0"/>
              <a:t>12/4/17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B93CA-F1CB-8645-B391-8C71F2DAB5CF}" type="slidenum">
              <a:rPr lang="en-US" smtClean="0"/>
              <a:t>‹#›</a:t>
            </a:fld>
            <a:endParaRPr lang="en-US"/>
          </a:p>
        </p:txBody>
      </p:sp>
    </p:spTree>
    <p:extLst>
      <p:ext uri="{BB962C8B-B14F-4D97-AF65-F5344CB8AC3E}">
        <p14:creationId xmlns:p14="http://schemas.microsoft.com/office/powerpoint/2010/main" val="106358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26709B9-DCCA-3D41-A7B2-B21E3A2C23CC}" type="slidenum">
              <a:rPr lang="en-US">
                <a:latin typeface="Calibri" charset="0"/>
                <a:cs typeface="Arial" charset="0"/>
              </a:rPr>
              <a:pPr eaLnBrk="1" hangingPunct="1"/>
              <a:t>2</a:t>
            </a:fld>
            <a:endParaRPr lang="en-US">
              <a:latin typeface="Calibri" charset="0"/>
              <a:cs typeface="Arial"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This model guides your discussion of the communication process, the first cycle.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10D03-C772-4ED4-8273-32C2AF17C2F4}" type="slidenum">
              <a:rPr lang="en-US"/>
              <a:pPr/>
              <a:t>12</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FCFE6-482C-4A5D-93FA-69483009F49F}" type="slidenum">
              <a:rPr lang="en-US"/>
              <a:pPr/>
              <a:t>13</a:t>
            </a:fld>
            <a:endParaRPr lang="en-US"/>
          </a:p>
        </p:txBody>
      </p:sp>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4588" y="684213"/>
            <a:ext cx="4575175" cy="3432175"/>
          </a:xfrm>
          <a:ln/>
        </p:spPr>
      </p:sp>
      <p:sp>
        <p:nvSpPr>
          <p:cNvPr id="77827"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416682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4588" y="684213"/>
            <a:ext cx="4575175" cy="3432175"/>
          </a:xfrm>
          <a:ln/>
        </p:spPr>
      </p:sp>
      <p:sp>
        <p:nvSpPr>
          <p:cNvPr id="77827"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416682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4213"/>
            <a:ext cx="4575175" cy="3432175"/>
          </a:xfrm>
        </p:spPr>
      </p:sp>
      <p:sp>
        <p:nvSpPr>
          <p:cNvPr id="3" name="Notes Placeholder 2"/>
          <p:cNvSpPr>
            <a:spLocks noGrp="1"/>
          </p:cNvSpPr>
          <p:nvPr>
            <p:ph type="body" idx="1"/>
          </p:nvPr>
        </p:nvSpPr>
        <p:spPr/>
        <p:txBody>
          <a:bodyPr/>
          <a:lstStyle/>
          <a:p>
            <a:pPr eaLnBrk="1" hangingPunct="1">
              <a:lnSpc>
                <a:spcPct val="80000"/>
              </a:lnSpc>
              <a:buFont typeface="Wingdings" panose="05000000000000000000" pitchFamily="2" charset="2"/>
              <a:buChar char="ü"/>
            </a:pPr>
            <a:r>
              <a:rPr lang="en-US" sz="1100" dirty="0"/>
              <a:t>As per the latest research by World Halal Forum and quoted in TIME Magazine, the total size of Global </a:t>
            </a:r>
            <a:r>
              <a:rPr lang="en-US" sz="1100" b="1" dirty="0">
                <a:solidFill>
                  <a:srgbClr val="FF0000"/>
                </a:solidFill>
              </a:rPr>
              <a:t>Halal food market</a:t>
            </a:r>
            <a:r>
              <a:rPr lang="en-US" sz="1100" dirty="0">
                <a:solidFill>
                  <a:srgbClr val="FF0000"/>
                </a:solidFill>
              </a:rPr>
              <a:t> </a:t>
            </a:r>
            <a:r>
              <a:rPr lang="en-US" sz="1100" dirty="0"/>
              <a:t>is worth abou</a:t>
            </a:r>
            <a:r>
              <a:rPr lang="en-US" sz="1100" dirty="0">
                <a:solidFill>
                  <a:schemeClr val="bg1">
                    <a:lumMod val="50000"/>
                  </a:schemeClr>
                </a:solidFill>
              </a:rPr>
              <a:t>t </a:t>
            </a:r>
            <a:r>
              <a:rPr lang="en-US" sz="1100" b="1" dirty="0">
                <a:solidFill>
                  <a:srgbClr val="FF0000"/>
                </a:solidFill>
              </a:rPr>
              <a:t>$632 billion</a:t>
            </a:r>
            <a:r>
              <a:rPr lang="en-US" sz="1100" b="1" dirty="0">
                <a:solidFill>
                  <a:schemeClr val="bg1">
                    <a:lumMod val="50000"/>
                  </a:schemeClr>
                </a:solidFill>
              </a:rPr>
              <a:t>.</a:t>
            </a:r>
          </a:p>
          <a:p>
            <a:pPr eaLnBrk="1" hangingPunct="1">
              <a:lnSpc>
                <a:spcPct val="80000"/>
              </a:lnSpc>
              <a:buFont typeface="Wingdings" panose="05000000000000000000" pitchFamily="2" charset="2"/>
              <a:buChar char="ü"/>
            </a:pPr>
            <a:r>
              <a:rPr lang="en-US" sz="1100" dirty="0"/>
              <a:t>This is  based on the world Muslim population of </a:t>
            </a:r>
            <a:r>
              <a:rPr lang="en-US" sz="1100" dirty="0" err="1"/>
              <a:t>approx</a:t>
            </a:r>
            <a:r>
              <a:rPr lang="en-US" sz="1100" dirty="0"/>
              <a:t> 1.73 billion.  However, </a:t>
            </a:r>
            <a:r>
              <a:rPr lang="en-US" sz="1100" dirty="0">
                <a:solidFill>
                  <a:srgbClr val="FF0000"/>
                </a:solidFill>
              </a:rPr>
              <a:t>if we also include the non-Muslim consumers, the total figure will be much higher. </a:t>
            </a:r>
          </a:p>
          <a:p>
            <a:pPr eaLnBrk="1" hangingPunct="1">
              <a:lnSpc>
                <a:spcPct val="80000"/>
              </a:lnSpc>
              <a:buFont typeface="Wingdings" panose="05000000000000000000" pitchFamily="2" charset="2"/>
              <a:buChar char="ü"/>
            </a:pPr>
            <a:r>
              <a:rPr lang="en-GB" sz="1100" dirty="0"/>
              <a:t>Experts believe the </a:t>
            </a:r>
            <a:r>
              <a:rPr lang="en-US" sz="1100" dirty="0"/>
              <a:t>size of the total </a:t>
            </a:r>
            <a:r>
              <a:rPr lang="en-US" sz="1100" b="1" dirty="0">
                <a:solidFill>
                  <a:srgbClr val="FF0000"/>
                </a:solidFill>
              </a:rPr>
              <a:t>Global Halal market</a:t>
            </a:r>
            <a:r>
              <a:rPr lang="en-US" sz="1100" dirty="0">
                <a:solidFill>
                  <a:srgbClr val="FF0000"/>
                </a:solidFill>
              </a:rPr>
              <a:t> </a:t>
            </a:r>
            <a:r>
              <a:rPr lang="en-US" sz="1100" dirty="0"/>
              <a:t>including Halal food, Consumer products, cosmetics, pharmaceutical, logistics and other Halal related services, ranges between </a:t>
            </a:r>
            <a:r>
              <a:rPr lang="en-US" sz="1100" b="1" dirty="0">
                <a:solidFill>
                  <a:srgbClr val="FF0000"/>
                </a:solidFill>
              </a:rPr>
              <a:t>US$ 2 </a:t>
            </a:r>
            <a:r>
              <a:rPr lang="en-US" sz="1100" dirty="0">
                <a:solidFill>
                  <a:srgbClr val="FF0000"/>
                </a:solidFill>
              </a:rPr>
              <a:t>to </a:t>
            </a:r>
            <a:r>
              <a:rPr lang="en-US" sz="1100" b="1" dirty="0">
                <a:solidFill>
                  <a:srgbClr val="FF0000"/>
                </a:solidFill>
              </a:rPr>
              <a:t>US$ 3 trillion per annum</a:t>
            </a:r>
            <a:r>
              <a:rPr lang="en-US" sz="1100" dirty="0">
                <a:solidFill>
                  <a:srgbClr val="FF0000"/>
                </a:solidFill>
              </a:rPr>
              <a:t>.</a:t>
            </a:r>
          </a:p>
          <a:p>
            <a:pPr eaLnBrk="1" hangingPunct="1">
              <a:lnSpc>
                <a:spcPct val="80000"/>
              </a:lnSpc>
              <a:buFont typeface="Wingdings" panose="05000000000000000000" pitchFamily="2" charset="2"/>
              <a:buChar char="ü"/>
            </a:pPr>
            <a:endParaRPr lang="en-US" sz="1100" dirty="0">
              <a:solidFill>
                <a:srgbClr val="FF0000"/>
              </a:solidFill>
            </a:endParaRPr>
          </a:p>
        </p:txBody>
      </p:sp>
      <p:sp>
        <p:nvSpPr>
          <p:cNvPr id="4" name="Slide Number Placeholder 3"/>
          <p:cNvSpPr>
            <a:spLocks noGrp="1"/>
          </p:cNvSpPr>
          <p:nvPr>
            <p:ph type="sldNum" sz="quarter" idx="10"/>
          </p:nvPr>
        </p:nvSpPr>
        <p:spPr/>
        <p:txBody>
          <a:bodyPr/>
          <a:lstStyle/>
          <a:p>
            <a:fld id="{FD742B09-EF2A-4D16-816F-9228BA2F5C4E}" type="slidenum">
              <a:rPr lang="en-US" smtClean="0"/>
              <a:pPr/>
              <a:t>18</a:t>
            </a:fld>
            <a:endParaRPr lang="en-US"/>
          </a:p>
        </p:txBody>
      </p:sp>
    </p:spTree>
    <p:extLst>
      <p:ext uri="{BB962C8B-B14F-4D97-AF65-F5344CB8AC3E}">
        <p14:creationId xmlns:p14="http://schemas.microsoft.com/office/powerpoint/2010/main" val="4000638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1429" y="684287"/>
            <a:ext cx="4881107" cy="3432028"/>
          </a:xfrm>
        </p:spPr>
      </p:sp>
      <p:sp>
        <p:nvSpPr>
          <p:cNvPr id="3" name="Notes Placeholder 2"/>
          <p:cNvSpPr>
            <a:spLocks noGrp="1"/>
          </p:cNvSpPr>
          <p:nvPr>
            <p:ph type="body" idx="1"/>
          </p:nvPr>
        </p:nvSpPr>
        <p:spPr/>
        <p:txBody>
          <a:bodyPr/>
          <a:lstStyle/>
          <a:p>
            <a:r>
              <a:rPr lang="en-US" dirty="0"/>
              <a:t>Favorite issue of Times magazine, the most authentic journal in the world which printed a cover story claiming its research showed Halal food trade is more then 1 trillion </a:t>
            </a:r>
            <a:r>
              <a:rPr lang="en-US" dirty="0" err="1"/>
              <a:t>dolrs</a:t>
            </a:r>
            <a:r>
              <a:rPr lang="en-US" dirty="0"/>
              <a:t> a year. This was in 2009 and now in 2014, it is more then 3 trillion dollars</a:t>
            </a:r>
          </a:p>
        </p:txBody>
      </p:sp>
      <p:sp>
        <p:nvSpPr>
          <p:cNvPr id="4" name="Slide Number Placeholder 3"/>
          <p:cNvSpPr>
            <a:spLocks noGrp="1"/>
          </p:cNvSpPr>
          <p:nvPr>
            <p:ph type="sldNum" sz="quarter" idx="10"/>
          </p:nvPr>
        </p:nvSpPr>
        <p:spPr/>
        <p:txBody>
          <a:bodyPr/>
          <a:lstStyle/>
          <a:p>
            <a:fld id="{FD742B09-EF2A-4D16-816F-9228BA2F5C4E}" type="slidenum">
              <a:rPr lang="en-US" smtClean="0"/>
              <a:pPr/>
              <a:t>20</a:t>
            </a:fld>
            <a:endParaRPr lang="en-US"/>
          </a:p>
        </p:txBody>
      </p:sp>
    </p:spTree>
    <p:extLst>
      <p:ext uri="{BB962C8B-B14F-4D97-AF65-F5344CB8AC3E}">
        <p14:creationId xmlns:p14="http://schemas.microsoft.com/office/powerpoint/2010/main" val="424419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62CE5-7322-4A51-9C27-E054DB9306D3}" type="slidenum">
              <a:rPr lang="en-GB" smtClean="0"/>
              <a:pPr/>
              <a:t>3</a:t>
            </a:fld>
            <a:endParaRPr lang="en-GB"/>
          </a:p>
        </p:txBody>
      </p:sp>
    </p:spTree>
    <p:extLst>
      <p:ext uri="{BB962C8B-B14F-4D97-AF65-F5344CB8AC3E}">
        <p14:creationId xmlns:p14="http://schemas.microsoft.com/office/powerpoint/2010/main" val="175801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Lucida Sans Unicode" charset="0"/>
                <a:ea typeface="ＭＳ Ｐゴシック" charset="0"/>
              </a:defRPr>
            </a:lvl1pPr>
            <a:lvl2pPr marL="742950" indent="-285750">
              <a:defRPr>
                <a:solidFill>
                  <a:schemeClr val="tx1"/>
                </a:solidFill>
                <a:latin typeface="Lucida Sans Unicode" charset="0"/>
                <a:ea typeface="ＭＳ Ｐゴシック" charset="0"/>
              </a:defRPr>
            </a:lvl2pPr>
            <a:lvl3pPr marL="1143000" indent="-228600">
              <a:defRPr>
                <a:solidFill>
                  <a:schemeClr val="tx1"/>
                </a:solidFill>
                <a:latin typeface="Lucida Sans Unicode" charset="0"/>
                <a:ea typeface="ＭＳ Ｐゴシック" charset="0"/>
              </a:defRPr>
            </a:lvl3pPr>
            <a:lvl4pPr marL="1600200" indent="-228600">
              <a:defRPr>
                <a:solidFill>
                  <a:schemeClr val="tx1"/>
                </a:solidFill>
                <a:latin typeface="Lucida Sans Unicode" charset="0"/>
                <a:ea typeface="ＭＳ Ｐゴシック" charset="0"/>
              </a:defRPr>
            </a:lvl4pPr>
            <a:lvl5pPr marL="2057400" indent="-228600">
              <a:defRPr>
                <a:solidFill>
                  <a:schemeClr val="tx1"/>
                </a:solidFill>
                <a:latin typeface="Lucida Sans Unicode" charset="0"/>
                <a:ea typeface="ＭＳ Ｐゴシック" charset="0"/>
              </a:defRPr>
            </a:lvl5pPr>
            <a:lvl6pPr marL="2514600" indent="-228600" fontAlgn="base">
              <a:spcBef>
                <a:spcPct val="0"/>
              </a:spcBef>
              <a:spcAft>
                <a:spcPct val="0"/>
              </a:spcAft>
              <a:defRPr>
                <a:solidFill>
                  <a:schemeClr val="tx1"/>
                </a:solidFill>
                <a:latin typeface="Lucida Sans Unicode" charset="0"/>
                <a:ea typeface="ＭＳ Ｐゴシック" charset="0"/>
              </a:defRPr>
            </a:lvl6pPr>
            <a:lvl7pPr marL="2971800" indent="-228600" fontAlgn="base">
              <a:spcBef>
                <a:spcPct val="0"/>
              </a:spcBef>
              <a:spcAft>
                <a:spcPct val="0"/>
              </a:spcAft>
              <a:defRPr>
                <a:solidFill>
                  <a:schemeClr val="tx1"/>
                </a:solidFill>
                <a:latin typeface="Lucida Sans Unicode" charset="0"/>
                <a:ea typeface="ＭＳ Ｐゴシック" charset="0"/>
              </a:defRPr>
            </a:lvl7pPr>
            <a:lvl8pPr marL="3429000" indent="-228600" fontAlgn="base">
              <a:spcBef>
                <a:spcPct val="0"/>
              </a:spcBef>
              <a:spcAft>
                <a:spcPct val="0"/>
              </a:spcAft>
              <a:defRPr>
                <a:solidFill>
                  <a:schemeClr val="tx1"/>
                </a:solidFill>
                <a:latin typeface="Lucida Sans Unicode" charset="0"/>
                <a:ea typeface="ＭＳ Ｐゴシック" charset="0"/>
              </a:defRPr>
            </a:lvl8pPr>
            <a:lvl9pPr marL="3886200" indent="-228600" fontAlgn="base">
              <a:spcBef>
                <a:spcPct val="0"/>
              </a:spcBef>
              <a:spcAft>
                <a:spcPct val="0"/>
              </a:spcAft>
              <a:defRPr>
                <a:solidFill>
                  <a:schemeClr val="tx1"/>
                </a:solidFill>
                <a:latin typeface="Lucida Sans Unicode" charset="0"/>
                <a:ea typeface="ＭＳ Ｐゴシック" charset="0"/>
              </a:defRPr>
            </a:lvl9pPr>
          </a:lstStyle>
          <a:p>
            <a:fld id="{DEBFD3B5-C766-A644-926B-0BC45D5D8F3B}" type="slidenum">
              <a:rPr lang="en-US">
                <a:latin typeface="Calibri" charset="0"/>
              </a:rPr>
              <a:pPr/>
              <a:t>4</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Lucida Sans Unicode" charset="0"/>
                <a:ea typeface="ＭＳ Ｐゴシック" charset="0"/>
              </a:defRPr>
            </a:lvl1pPr>
            <a:lvl2pPr marL="742950" indent="-285750">
              <a:defRPr>
                <a:solidFill>
                  <a:schemeClr val="tx1"/>
                </a:solidFill>
                <a:latin typeface="Lucida Sans Unicode" charset="0"/>
                <a:ea typeface="ＭＳ Ｐゴシック" charset="0"/>
              </a:defRPr>
            </a:lvl2pPr>
            <a:lvl3pPr marL="1143000" indent="-228600">
              <a:defRPr>
                <a:solidFill>
                  <a:schemeClr val="tx1"/>
                </a:solidFill>
                <a:latin typeface="Lucida Sans Unicode" charset="0"/>
                <a:ea typeface="ＭＳ Ｐゴシック" charset="0"/>
              </a:defRPr>
            </a:lvl3pPr>
            <a:lvl4pPr marL="1600200" indent="-228600">
              <a:defRPr>
                <a:solidFill>
                  <a:schemeClr val="tx1"/>
                </a:solidFill>
                <a:latin typeface="Lucida Sans Unicode" charset="0"/>
                <a:ea typeface="ＭＳ Ｐゴシック" charset="0"/>
              </a:defRPr>
            </a:lvl4pPr>
            <a:lvl5pPr marL="2057400" indent="-228600">
              <a:defRPr>
                <a:solidFill>
                  <a:schemeClr val="tx1"/>
                </a:solidFill>
                <a:latin typeface="Lucida Sans Unicode" charset="0"/>
                <a:ea typeface="ＭＳ Ｐゴシック" charset="0"/>
              </a:defRPr>
            </a:lvl5pPr>
            <a:lvl6pPr marL="2514600" indent="-228600" fontAlgn="base">
              <a:spcBef>
                <a:spcPct val="0"/>
              </a:spcBef>
              <a:spcAft>
                <a:spcPct val="0"/>
              </a:spcAft>
              <a:defRPr>
                <a:solidFill>
                  <a:schemeClr val="tx1"/>
                </a:solidFill>
                <a:latin typeface="Lucida Sans Unicode" charset="0"/>
                <a:ea typeface="ＭＳ Ｐゴシック" charset="0"/>
              </a:defRPr>
            </a:lvl6pPr>
            <a:lvl7pPr marL="2971800" indent="-228600" fontAlgn="base">
              <a:spcBef>
                <a:spcPct val="0"/>
              </a:spcBef>
              <a:spcAft>
                <a:spcPct val="0"/>
              </a:spcAft>
              <a:defRPr>
                <a:solidFill>
                  <a:schemeClr val="tx1"/>
                </a:solidFill>
                <a:latin typeface="Lucida Sans Unicode" charset="0"/>
                <a:ea typeface="ＭＳ Ｐゴシック" charset="0"/>
              </a:defRPr>
            </a:lvl7pPr>
            <a:lvl8pPr marL="3429000" indent="-228600" fontAlgn="base">
              <a:spcBef>
                <a:spcPct val="0"/>
              </a:spcBef>
              <a:spcAft>
                <a:spcPct val="0"/>
              </a:spcAft>
              <a:defRPr>
                <a:solidFill>
                  <a:schemeClr val="tx1"/>
                </a:solidFill>
                <a:latin typeface="Lucida Sans Unicode" charset="0"/>
                <a:ea typeface="ＭＳ Ｐゴシック" charset="0"/>
              </a:defRPr>
            </a:lvl8pPr>
            <a:lvl9pPr marL="3886200" indent="-228600" fontAlgn="base">
              <a:spcBef>
                <a:spcPct val="0"/>
              </a:spcBef>
              <a:spcAft>
                <a:spcPct val="0"/>
              </a:spcAft>
              <a:defRPr>
                <a:solidFill>
                  <a:schemeClr val="tx1"/>
                </a:solidFill>
                <a:latin typeface="Lucida Sans Unicode" charset="0"/>
                <a:ea typeface="ＭＳ Ｐゴシック" charset="0"/>
              </a:defRPr>
            </a:lvl9pPr>
          </a:lstStyle>
          <a:p>
            <a:fld id="{1D385EBD-415E-C444-99DC-9FE5C05E40FC}" type="slidenum">
              <a:rPr lang="en-US">
                <a:latin typeface="Calibri" charset="0"/>
              </a:rPr>
              <a:pPr/>
              <a:t>5</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39B0E6C-0728-D34C-972B-8A518832474C}" type="slidenum">
              <a:rPr lang="en-US">
                <a:latin typeface="Calibri" charset="0"/>
              </a:rPr>
              <a:pPr eaLnBrk="1" hangingPunct="1"/>
              <a:t>6</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14C8117-5D4E-B444-A912-40415F8B375E}"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264B746-6CCA-2444-A56E-3E51D2166FC3}"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D9BE4E1-B4AE-C04A-A082-5081F672C564}" type="slidenum">
              <a:rPr lang="en-US">
                <a:latin typeface="Calibri" charset="0"/>
              </a:rPr>
              <a:pPr eaLnBrk="1" hangingPunct="1"/>
              <a:t>9</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1A0A660-F52B-3E43-AF5C-A36537E61A0C}" type="slidenum">
              <a:rPr lang="en-US">
                <a:latin typeface="Calibri" charset="0"/>
              </a:rPr>
              <a:pPr eaLnBrk="1" hangingPunct="1"/>
              <a:t>10</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0CB50DC-2864-E240-BF8B-BE37C996A8B8}" type="datetimeFigureOut">
              <a:rPr lang="en-US" smtClean="0"/>
              <a:t>12/4/17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2F2584F-44BE-4349-BCB6-B3FB9A7DBD8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CB50DC-2864-E240-BF8B-BE37C996A8B8}" type="datetimeFigureOut">
              <a:rPr lang="en-US" smtClean="0"/>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2584F-44BE-4349-BCB6-B3FB9A7DBD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0CB50DC-2864-E240-BF8B-BE37C996A8B8}" type="datetimeFigureOut">
              <a:rPr lang="en-US" smtClean="0"/>
              <a:t>12/4/17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2F2584F-44BE-4349-BCB6-B3FB9A7DBD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05620AD-9B66-D64B-97AB-81DD46341034}" type="slidenum">
              <a:rPr lang="en-US"/>
              <a:pPr/>
              <a:t>‹#›</a:t>
            </a:fld>
            <a:endParaRPr lang="en-US"/>
          </a:p>
        </p:txBody>
      </p:sp>
    </p:spTree>
    <p:extLst>
      <p:ext uri="{BB962C8B-B14F-4D97-AF65-F5344CB8AC3E}">
        <p14:creationId xmlns:p14="http://schemas.microsoft.com/office/powerpoint/2010/main" val="336682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0CB50DC-2864-E240-BF8B-BE37C996A8B8}" type="datetimeFigureOut">
              <a:rPr lang="en-US" smtClean="0"/>
              <a:t>12/4/17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2F2584F-44BE-4349-BCB6-B3FB9A7DBD8F}"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0CB50DC-2864-E240-BF8B-BE37C996A8B8}" type="datetimeFigureOut">
              <a:rPr lang="en-US" smtClean="0"/>
              <a:t>12/4/17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2F2584F-44BE-4349-BCB6-B3FB9A7DBD8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0CB50DC-2864-E240-BF8B-BE37C996A8B8}" type="datetimeFigureOut">
              <a:rPr lang="en-US" smtClean="0"/>
              <a:t>12/4/17</a:t>
            </a:fld>
            <a:endParaRPr lang="en-US"/>
          </a:p>
        </p:txBody>
      </p:sp>
      <p:sp>
        <p:nvSpPr>
          <p:cNvPr id="10" name="Slide Number Placeholder 9"/>
          <p:cNvSpPr>
            <a:spLocks noGrp="1"/>
          </p:cNvSpPr>
          <p:nvPr>
            <p:ph type="sldNum" sz="quarter" idx="16"/>
          </p:nvPr>
        </p:nvSpPr>
        <p:spPr/>
        <p:txBody>
          <a:bodyPr rtlCol="0"/>
          <a:lstStyle/>
          <a:p>
            <a:fld id="{82F2584F-44BE-4349-BCB6-B3FB9A7DBD8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0CB50DC-2864-E240-BF8B-BE37C996A8B8}" type="datetimeFigureOut">
              <a:rPr lang="en-US" smtClean="0"/>
              <a:t>12/4/17</a:t>
            </a:fld>
            <a:endParaRPr lang="en-US"/>
          </a:p>
        </p:txBody>
      </p:sp>
      <p:sp>
        <p:nvSpPr>
          <p:cNvPr id="12" name="Slide Number Placeholder 11"/>
          <p:cNvSpPr>
            <a:spLocks noGrp="1"/>
          </p:cNvSpPr>
          <p:nvPr>
            <p:ph type="sldNum" sz="quarter" idx="16"/>
          </p:nvPr>
        </p:nvSpPr>
        <p:spPr/>
        <p:txBody>
          <a:bodyPr rtlCol="0"/>
          <a:lstStyle/>
          <a:p>
            <a:fld id="{82F2584F-44BE-4349-BCB6-B3FB9A7DBD8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0CB50DC-2864-E240-BF8B-BE37C996A8B8}" type="datetimeFigureOut">
              <a:rPr lang="en-US" smtClean="0"/>
              <a:t>12/4/17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2584F-44BE-4349-BCB6-B3FB9A7DBD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B50DC-2864-E240-BF8B-BE37C996A8B8}" type="datetimeFigureOut">
              <a:rPr lang="en-US" smtClean="0"/>
              <a:t>12/4/17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2F2584F-44BE-4349-BCB6-B3FB9A7DBD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0CB50DC-2864-E240-BF8B-BE37C996A8B8}" type="datetimeFigureOut">
              <a:rPr lang="en-US" smtClean="0"/>
              <a:t>12/4/17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2F2584F-44BE-4349-BCB6-B3FB9A7DBD8F}"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0CB50DC-2864-E240-BF8B-BE37C996A8B8}" type="datetimeFigureOut">
              <a:rPr lang="en-US" smtClean="0"/>
              <a:t>12/4/17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2F2584F-44BE-4349-BCB6-B3FB9A7DBD8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0CB50DC-2864-E240-BF8B-BE37C996A8B8}" type="datetimeFigureOut">
              <a:rPr lang="en-US" smtClean="0"/>
              <a:t>12/4/17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2F2584F-44BE-4349-BCB6-B3FB9A7DBD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Halal brand communication</a:t>
            </a:r>
          </a:p>
        </p:txBody>
      </p:sp>
      <p:sp>
        <p:nvSpPr>
          <p:cNvPr id="3" name="Subtitle 2"/>
          <p:cNvSpPr>
            <a:spLocks noGrp="1"/>
          </p:cNvSpPr>
          <p:nvPr>
            <p:ph type="subTitle" idx="1"/>
          </p:nvPr>
        </p:nvSpPr>
        <p:spPr/>
        <p:txBody>
          <a:bodyPr>
            <a:normAutofit fontScale="77500" lnSpcReduction="20000"/>
          </a:bodyPr>
          <a:lstStyle/>
          <a:p>
            <a:r>
              <a:rPr lang="en-US" dirty="0"/>
              <a:t>Dr. </a:t>
            </a:r>
            <a:r>
              <a:rPr lang="en-US" dirty="0" err="1"/>
              <a:t>Rosmiza</a:t>
            </a:r>
            <a:r>
              <a:rPr lang="en-US" dirty="0"/>
              <a:t> </a:t>
            </a:r>
            <a:r>
              <a:rPr lang="en-US" dirty="0" err="1"/>
              <a:t>Bidin</a:t>
            </a:r>
            <a:endParaRPr lang="en-US" dirty="0"/>
          </a:p>
          <a:p>
            <a:r>
              <a:rPr lang="en-US" dirty="0" err="1"/>
              <a:t>Universiti</a:t>
            </a:r>
            <a:r>
              <a:rPr lang="en-US" dirty="0"/>
              <a:t> Putra Malaysia</a:t>
            </a:r>
          </a:p>
        </p:txBody>
      </p:sp>
    </p:spTree>
    <p:extLst>
      <p:ext uri="{BB962C8B-B14F-4D97-AF65-F5344CB8AC3E}">
        <p14:creationId xmlns:p14="http://schemas.microsoft.com/office/powerpoint/2010/main" val="12845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mj-ea"/>
              </a:rPr>
              <a:t>CORPORATE IDENTITY</a:t>
            </a:r>
          </a:p>
        </p:txBody>
      </p:sp>
      <p:sp>
        <p:nvSpPr>
          <p:cNvPr id="18435" name="Content Placeholder 2"/>
          <p:cNvSpPr>
            <a:spLocks noGrp="1"/>
          </p:cNvSpPr>
          <p:nvPr>
            <p:ph sz="quarter" idx="1"/>
          </p:nvPr>
        </p:nvSpPr>
        <p:spPr>
          <a:xfrm>
            <a:off x="0" y="1600200"/>
            <a:ext cx="8504238" cy="4572000"/>
          </a:xfrm>
        </p:spPr>
        <p:txBody>
          <a:bodyPr>
            <a:normAutofit fontScale="92500"/>
          </a:bodyPr>
          <a:lstStyle/>
          <a:p>
            <a:pPr marL="0" indent="0" eaLnBrk="1" hangingPunct="1">
              <a:buNone/>
            </a:pPr>
            <a:r>
              <a:rPr lang="en-US" sz="2800" dirty="0">
                <a:latin typeface="Georgia" charset="0"/>
              </a:rPr>
              <a:t>Identity components (</a:t>
            </a:r>
            <a:r>
              <a:rPr lang="en-US" sz="2800" dirty="0" err="1">
                <a:latin typeface="Georgia" charset="0"/>
              </a:rPr>
              <a:t>Melewar</a:t>
            </a:r>
            <a:r>
              <a:rPr lang="en-US" sz="2800" dirty="0">
                <a:latin typeface="Georgia" charset="0"/>
              </a:rPr>
              <a:t> and </a:t>
            </a:r>
            <a:r>
              <a:rPr lang="en-US" sz="2800" dirty="0" err="1">
                <a:latin typeface="Georgia" charset="0"/>
              </a:rPr>
              <a:t>Karaosanoglu</a:t>
            </a:r>
            <a:r>
              <a:rPr lang="en-US" sz="2800" dirty="0">
                <a:latin typeface="Georgia" charset="0"/>
              </a:rPr>
              <a:t>, 2006)</a:t>
            </a:r>
          </a:p>
          <a:p>
            <a:pPr eaLnBrk="1" hangingPunct="1"/>
            <a:r>
              <a:rPr lang="en-US" sz="2300" dirty="0">
                <a:latin typeface="Georgia" charset="0"/>
              </a:rPr>
              <a:t>Corporate structure – brand structure, organizational structure</a:t>
            </a:r>
          </a:p>
          <a:p>
            <a:pPr eaLnBrk="1" hangingPunct="1"/>
            <a:r>
              <a:rPr lang="en-US" sz="2300" dirty="0">
                <a:latin typeface="Georgia" charset="0"/>
              </a:rPr>
              <a:t>Corporate strategy – positioning and differentiation strategy</a:t>
            </a:r>
          </a:p>
          <a:p>
            <a:pPr eaLnBrk="1" hangingPunct="1"/>
            <a:r>
              <a:rPr lang="en-US" sz="2300" dirty="0">
                <a:latin typeface="Georgia" charset="0"/>
              </a:rPr>
              <a:t>Corporate culture – mission, vision, values</a:t>
            </a:r>
          </a:p>
          <a:p>
            <a:pPr eaLnBrk="1" hangingPunct="1"/>
            <a:r>
              <a:rPr lang="en-US" sz="2300" dirty="0">
                <a:latin typeface="Georgia" charset="0"/>
              </a:rPr>
              <a:t>Corporate </a:t>
            </a:r>
            <a:r>
              <a:rPr lang="en-US" sz="2300" dirty="0" err="1">
                <a:latin typeface="Georgia" charset="0"/>
              </a:rPr>
              <a:t>behaviour</a:t>
            </a:r>
            <a:r>
              <a:rPr lang="en-US" sz="2300" dirty="0">
                <a:latin typeface="Georgia" charset="0"/>
              </a:rPr>
              <a:t> – company, management and employee </a:t>
            </a:r>
            <a:r>
              <a:rPr lang="en-US" sz="2300" dirty="0" err="1">
                <a:latin typeface="Georgia" charset="0"/>
              </a:rPr>
              <a:t>behaviour</a:t>
            </a:r>
            <a:endParaRPr lang="en-US" sz="2300" dirty="0">
              <a:latin typeface="Georgia" charset="0"/>
            </a:endParaRPr>
          </a:p>
          <a:p>
            <a:pPr eaLnBrk="1" hangingPunct="1"/>
            <a:r>
              <a:rPr lang="en-US" sz="2300" dirty="0">
                <a:latin typeface="Georgia" charset="0"/>
              </a:rPr>
              <a:t>Corporate design – slogan, architecture, office layout, location, website</a:t>
            </a:r>
          </a:p>
          <a:p>
            <a:pPr eaLnBrk="1" hangingPunct="1"/>
            <a:r>
              <a:rPr lang="en-US" sz="2300" dirty="0">
                <a:latin typeface="Georgia" charset="0"/>
              </a:rPr>
              <a:t>Corporate communication – marketing, management and organizational comm..</a:t>
            </a:r>
          </a:p>
          <a:p>
            <a:pPr eaLnBrk="1" hangingPunct="1"/>
            <a:r>
              <a:rPr lang="en-US" sz="2300" dirty="0">
                <a:latin typeface="Georgia" charset="0"/>
              </a:rPr>
              <a:t>Industry identity</a:t>
            </a:r>
          </a:p>
        </p:txBody>
      </p:sp>
    </p:spTree>
    <p:extLst>
      <p:ext uri="{BB962C8B-B14F-4D97-AF65-F5344CB8AC3E}">
        <p14:creationId xmlns:p14="http://schemas.microsoft.com/office/powerpoint/2010/main" val="195719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a:ea typeface="+mj-ea"/>
              </a:rPr>
              <a:t>Identity, Image &amp; Reputation?</a:t>
            </a:r>
          </a:p>
        </p:txBody>
      </p:sp>
      <p:sp>
        <p:nvSpPr>
          <p:cNvPr id="4" name="Rectangle 2"/>
          <p:cNvSpPr>
            <a:spLocks noChangeArrowheads="1"/>
          </p:cNvSpPr>
          <p:nvPr/>
        </p:nvSpPr>
        <p:spPr bwMode="auto">
          <a:xfrm>
            <a:off x="752475" y="3581400"/>
            <a:ext cx="7934325" cy="990600"/>
          </a:xfrm>
          <a:prstGeom prst="rect">
            <a:avLst/>
          </a:prstGeom>
          <a:solidFill>
            <a:schemeClr val="bg1">
              <a:lumMod val="50000"/>
            </a:schemeClr>
          </a:solidFill>
          <a:ln w="9525">
            <a:noFill/>
            <a:miter lim="800000"/>
            <a:headEnd/>
            <a:tailEnd/>
          </a:ln>
        </p:spPr>
        <p:txBody>
          <a:bodyPr wrap="none" lIns="92075" tIns="46038" rIns="92075" bIns="46038" anchor="ctr"/>
          <a:lstStyle/>
          <a:p>
            <a:pPr algn="ctr" fontAlgn="auto">
              <a:spcBef>
                <a:spcPts val="0"/>
              </a:spcBef>
              <a:spcAft>
                <a:spcPts val="0"/>
              </a:spcAft>
              <a:defRPr/>
            </a:pPr>
            <a:endParaRPr lang="en-US" sz="1400" b="1">
              <a:latin typeface="+mn-lt"/>
              <a:ea typeface="+mn-ea"/>
              <a:cs typeface="+mn-cs"/>
            </a:endParaRPr>
          </a:p>
        </p:txBody>
      </p:sp>
      <p:sp>
        <p:nvSpPr>
          <p:cNvPr id="5" name="Rectangle 3"/>
          <p:cNvSpPr>
            <a:spLocks noChangeArrowheads="1"/>
          </p:cNvSpPr>
          <p:nvPr/>
        </p:nvSpPr>
        <p:spPr bwMode="auto">
          <a:xfrm>
            <a:off x="723900" y="2133600"/>
            <a:ext cx="7934325" cy="762000"/>
          </a:xfrm>
          <a:prstGeom prst="rect">
            <a:avLst/>
          </a:prstGeom>
          <a:solidFill>
            <a:schemeClr val="bg1">
              <a:lumMod val="85000"/>
            </a:schemeClr>
          </a:solidFill>
          <a:ln w="9525">
            <a:noFill/>
            <a:miter lim="800000"/>
            <a:headEnd/>
            <a:tailEnd/>
          </a:ln>
        </p:spPr>
        <p:txBody>
          <a:bodyPr wrap="none" lIns="92075" tIns="46038" rIns="92075" bIns="46038" anchor="ctr"/>
          <a:lstStyle/>
          <a:p>
            <a:pPr algn="ctr" fontAlgn="auto">
              <a:spcBef>
                <a:spcPts val="0"/>
              </a:spcBef>
              <a:spcAft>
                <a:spcPts val="0"/>
              </a:spcAft>
              <a:defRPr/>
            </a:pPr>
            <a:endParaRPr lang="en-US">
              <a:latin typeface="+mn-lt"/>
              <a:ea typeface="+mn-ea"/>
              <a:cs typeface="+mn-cs"/>
            </a:endParaRPr>
          </a:p>
        </p:txBody>
      </p:sp>
      <p:sp>
        <p:nvSpPr>
          <p:cNvPr id="21509" name="Text Box 5"/>
          <p:cNvSpPr txBox="1">
            <a:spLocks noChangeArrowheads="1"/>
          </p:cNvSpPr>
          <p:nvPr/>
        </p:nvSpPr>
        <p:spPr bwMode="auto">
          <a:xfrm>
            <a:off x="2824163" y="2190750"/>
            <a:ext cx="37290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Tw Cen MT" charset="0"/>
              </a:rPr>
              <a:t>Corporate Identity</a:t>
            </a:r>
          </a:p>
          <a:p>
            <a:pPr algn="ctr" eaLnBrk="1" hangingPunct="1"/>
            <a:r>
              <a:rPr lang="en-US" sz="1600">
                <a:latin typeface="Tw Cen MT" charset="0"/>
              </a:rPr>
              <a:t>Names, Brands, Symbols, Self-presentations</a:t>
            </a:r>
          </a:p>
        </p:txBody>
      </p:sp>
      <p:sp>
        <p:nvSpPr>
          <p:cNvPr id="7" name="Rectangle 6"/>
          <p:cNvSpPr>
            <a:spLocks noChangeArrowheads="1"/>
          </p:cNvSpPr>
          <p:nvPr/>
        </p:nvSpPr>
        <p:spPr bwMode="auto">
          <a:xfrm>
            <a:off x="755650" y="5257800"/>
            <a:ext cx="7931150" cy="762000"/>
          </a:xfrm>
          <a:prstGeom prst="rect">
            <a:avLst/>
          </a:prstGeom>
          <a:solidFill>
            <a:schemeClr val="bg1">
              <a:lumMod val="85000"/>
            </a:schemeClr>
          </a:solidFill>
          <a:ln w="9525">
            <a:noFill/>
            <a:miter lim="800000"/>
            <a:headEnd/>
            <a:tailEnd/>
          </a:ln>
        </p:spPr>
        <p:txBody>
          <a:bodyPr wrap="none" lIns="92075" tIns="46038" rIns="92075" bIns="46038" anchor="ctr"/>
          <a:lstStyle/>
          <a:p>
            <a:pPr algn="ctr" fontAlgn="auto">
              <a:spcBef>
                <a:spcPts val="0"/>
              </a:spcBef>
              <a:spcAft>
                <a:spcPts val="0"/>
              </a:spcAft>
              <a:defRPr/>
            </a:pPr>
            <a:endParaRPr lang="en-US">
              <a:latin typeface="+mn-lt"/>
              <a:ea typeface="+mn-ea"/>
              <a:cs typeface="+mn-cs"/>
            </a:endParaRPr>
          </a:p>
        </p:txBody>
      </p:sp>
      <p:sp>
        <p:nvSpPr>
          <p:cNvPr id="21511" name="Text Box 7"/>
          <p:cNvSpPr txBox="1">
            <a:spLocks noChangeArrowheads="1"/>
          </p:cNvSpPr>
          <p:nvPr/>
        </p:nvSpPr>
        <p:spPr bwMode="auto">
          <a:xfrm>
            <a:off x="3486150" y="5410200"/>
            <a:ext cx="2457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Tw Cen MT" charset="0"/>
              </a:rPr>
              <a:t>Corporate Reputation</a:t>
            </a:r>
          </a:p>
        </p:txBody>
      </p:sp>
      <p:grpSp>
        <p:nvGrpSpPr>
          <p:cNvPr id="21512" name="Group 8"/>
          <p:cNvGrpSpPr>
            <a:grpSpLocks/>
          </p:cNvGrpSpPr>
          <p:nvPr/>
        </p:nvGrpSpPr>
        <p:grpSpPr bwMode="auto">
          <a:xfrm>
            <a:off x="838200" y="3883025"/>
            <a:ext cx="1524000" cy="384175"/>
            <a:chOff x="1940" y="2446"/>
            <a:chExt cx="960" cy="242"/>
          </a:xfrm>
        </p:grpSpPr>
        <p:sp>
          <p:nvSpPr>
            <p:cNvPr id="10" name="Rectangle 9"/>
            <p:cNvSpPr>
              <a:spLocks noChangeArrowheads="1"/>
            </p:cNvSpPr>
            <p:nvPr/>
          </p:nvSpPr>
          <p:spPr bwMode="auto">
            <a:xfrm>
              <a:off x="1964" y="2448"/>
              <a:ext cx="916" cy="240"/>
            </a:xfrm>
            <a:prstGeom prst="rect">
              <a:avLst/>
            </a:prstGeom>
            <a:solidFill>
              <a:schemeClr val="bg1">
                <a:lumMod val="85000"/>
              </a:schemeClr>
            </a:solidFill>
            <a:ln w="9525">
              <a:noFill/>
              <a:miter lim="800000"/>
              <a:headEnd/>
              <a:tailEnd/>
            </a:ln>
          </p:spPr>
          <p:txBody>
            <a:bodyPr wrap="none" lIns="92075" tIns="46038" rIns="92075" bIns="46038" anchor="ctr"/>
            <a:lstStyle/>
            <a:p>
              <a:pPr algn="ctr" fontAlgn="auto">
                <a:spcBef>
                  <a:spcPts val="0"/>
                </a:spcBef>
                <a:spcAft>
                  <a:spcPts val="0"/>
                </a:spcAft>
                <a:defRPr/>
              </a:pPr>
              <a:endParaRPr lang="en-US">
                <a:latin typeface="+mn-lt"/>
                <a:ea typeface="+mn-ea"/>
                <a:cs typeface="+mn-cs"/>
              </a:endParaRPr>
            </a:p>
          </p:txBody>
        </p:sp>
        <p:sp>
          <p:nvSpPr>
            <p:cNvPr id="21536" name="Text Box 10"/>
            <p:cNvSpPr txBox="1">
              <a:spLocks noChangeArrowheads="1"/>
            </p:cNvSpPr>
            <p:nvPr/>
          </p:nvSpPr>
          <p:spPr bwMode="auto">
            <a:xfrm>
              <a:off x="1940" y="2446"/>
              <a:ext cx="96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b="1">
                  <a:latin typeface="Tw Cen MT" charset="0"/>
                </a:rPr>
                <a:t>Customer Image</a:t>
              </a:r>
            </a:p>
          </p:txBody>
        </p:sp>
      </p:grpSp>
      <p:sp>
        <p:nvSpPr>
          <p:cNvPr id="21513" name="Line 11"/>
          <p:cNvSpPr>
            <a:spLocks noChangeShapeType="1"/>
          </p:cNvSpPr>
          <p:nvPr/>
        </p:nvSpPr>
        <p:spPr bwMode="auto">
          <a:xfrm flipV="1">
            <a:off x="1752600" y="2971800"/>
            <a:ext cx="0" cy="86995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21514" name="Line 12"/>
          <p:cNvSpPr>
            <a:spLocks noChangeShapeType="1"/>
          </p:cNvSpPr>
          <p:nvPr/>
        </p:nvSpPr>
        <p:spPr bwMode="auto">
          <a:xfrm flipV="1">
            <a:off x="6019800" y="2971800"/>
            <a:ext cx="0" cy="86995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21515" name="Line 13"/>
          <p:cNvSpPr>
            <a:spLocks noChangeShapeType="1"/>
          </p:cNvSpPr>
          <p:nvPr/>
        </p:nvSpPr>
        <p:spPr bwMode="auto">
          <a:xfrm flipV="1">
            <a:off x="7704138" y="2971800"/>
            <a:ext cx="0" cy="86995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21516" name="Line 14"/>
          <p:cNvSpPr>
            <a:spLocks noChangeShapeType="1"/>
          </p:cNvSpPr>
          <p:nvPr/>
        </p:nvSpPr>
        <p:spPr bwMode="auto">
          <a:xfrm>
            <a:off x="2425700" y="4076700"/>
            <a:ext cx="457200" cy="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grpSp>
        <p:nvGrpSpPr>
          <p:cNvPr id="21517" name="Group 15"/>
          <p:cNvGrpSpPr>
            <a:grpSpLocks/>
          </p:cNvGrpSpPr>
          <p:nvPr/>
        </p:nvGrpSpPr>
        <p:grpSpPr bwMode="auto">
          <a:xfrm>
            <a:off x="2921000" y="3816350"/>
            <a:ext cx="1524000" cy="523875"/>
            <a:chOff x="1940" y="2404"/>
            <a:chExt cx="960" cy="330"/>
          </a:xfrm>
        </p:grpSpPr>
        <p:sp>
          <p:nvSpPr>
            <p:cNvPr id="17" name="Rectangle 16"/>
            <p:cNvSpPr>
              <a:spLocks noChangeArrowheads="1"/>
            </p:cNvSpPr>
            <p:nvPr/>
          </p:nvSpPr>
          <p:spPr bwMode="auto">
            <a:xfrm>
              <a:off x="1964" y="2448"/>
              <a:ext cx="916" cy="240"/>
            </a:xfrm>
            <a:prstGeom prst="rect">
              <a:avLst/>
            </a:prstGeom>
            <a:solidFill>
              <a:schemeClr val="bg1">
                <a:lumMod val="85000"/>
              </a:schemeClr>
            </a:solidFill>
            <a:ln w="9525">
              <a:noFill/>
              <a:miter lim="800000"/>
              <a:headEnd/>
              <a:tailEnd/>
            </a:ln>
          </p:spPr>
          <p:txBody>
            <a:bodyPr wrap="none" lIns="92075" tIns="46038" rIns="92075" bIns="46038" anchor="ctr"/>
            <a:lstStyle/>
            <a:p>
              <a:pPr algn="ctr" fontAlgn="auto">
                <a:spcBef>
                  <a:spcPts val="0"/>
                </a:spcBef>
                <a:spcAft>
                  <a:spcPts val="0"/>
                </a:spcAft>
                <a:defRPr/>
              </a:pPr>
              <a:endParaRPr lang="en-US">
                <a:latin typeface="+mn-lt"/>
                <a:ea typeface="+mn-ea"/>
                <a:cs typeface="+mn-cs"/>
              </a:endParaRPr>
            </a:p>
          </p:txBody>
        </p:sp>
        <p:sp>
          <p:nvSpPr>
            <p:cNvPr id="21534" name="Text Box 17"/>
            <p:cNvSpPr txBox="1">
              <a:spLocks noChangeArrowheads="1"/>
            </p:cNvSpPr>
            <p:nvPr/>
          </p:nvSpPr>
          <p:spPr bwMode="auto">
            <a:xfrm>
              <a:off x="1940" y="2404"/>
              <a:ext cx="96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b="1">
                  <a:latin typeface="Tw Cen MT" charset="0"/>
                </a:rPr>
                <a:t>Community Image</a:t>
              </a:r>
            </a:p>
          </p:txBody>
        </p:sp>
      </p:grpSp>
      <p:grpSp>
        <p:nvGrpSpPr>
          <p:cNvPr id="21518" name="Group 18"/>
          <p:cNvGrpSpPr>
            <a:grpSpLocks/>
          </p:cNvGrpSpPr>
          <p:nvPr/>
        </p:nvGrpSpPr>
        <p:grpSpPr bwMode="auto">
          <a:xfrm>
            <a:off x="5003800" y="3886200"/>
            <a:ext cx="1524000" cy="381000"/>
            <a:chOff x="1940" y="2448"/>
            <a:chExt cx="960" cy="240"/>
          </a:xfrm>
        </p:grpSpPr>
        <p:sp>
          <p:nvSpPr>
            <p:cNvPr id="20" name="Rectangle 19"/>
            <p:cNvSpPr>
              <a:spLocks noChangeArrowheads="1"/>
            </p:cNvSpPr>
            <p:nvPr/>
          </p:nvSpPr>
          <p:spPr bwMode="auto">
            <a:xfrm>
              <a:off x="1964" y="2448"/>
              <a:ext cx="916" cy="240"/>
            </a:xfrm>
            <a:prstGeom prst="rect">
              <a:avLst/>
            </a:prstGeom>
            <a:solidFill>
              <a:schemeClr val="bg1">
                <a:lumMod val="85000"/>
              </a:schemeClr>
            </a:solidFill>
            <a:ln w="9525">
              <a:noFill/>
              <a:miter lim="800000"/>
              <a:headEnd/>
              <a:tailEnd/>
            </a:ln>
          </p:spPr>
          <p:txBody>
            <a:bodyPr wrap="none" lIns="92075" tIns="46038" rIns="92075" bIns="46038" anchor="ctr"/>
            <a:lstStyle/>
            <a:p>
              <a:pPr algn="ctr" fontAlgn="auto">
                <a:spcBef>
                  <a:spcPts val="0"/>
                </a:spcBef>
                <a:spcAft>
                  <a:spcPts val="0"/>
                </a:spcAft>
                <a:defRPr/>
              </a:pPr>
              <a:endParaRPr lang="en-US">
                <a:latin typeface="+mn-lt"/>
                <a:ea typeface="+mn-ea"/>
                <a:cs typeface="+mn-cs"/>
              </a:endParaRPr>
            </a:p>
          </p:txBody>
        </p:sp>
        <p:sp>
          <p:nvSpPr>
            <p:cNvPr id="21532" name="Text Box 20"/>
            <p:cNvSpPr txBox="1">
              <a:spLocks noChangeArrowheads="1"/>
            </p:cNvSpPr>
            <p:nvPr/>
          </p:nvSpPr>
          <p:spPr bwMode="auto">
            <a:xfrm>
              <a:off x="1940" y="2471"/>
              <a:ext cx="96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b="1">
                  <a:latin typeface="Tw Cen MT" charset="0"/>
                </a:rPr>
                <a:t>Investor Image</a:t>
              </a:r>
            </a:p>
          </p:txBody>
        </p:sp>
      </p:grpSp>
      <p:grpSp>
        <p:nvGrpSpPr>
          <p:cNvPr id="21519" name="Group 21"/>
          <p:cNvGrpSpPr>
            <a:grpSpLocks/>
          </p:cNvGrpSpPr>
          <p:nvPr/>
        </p:nvGrpSpPr>
        <p:grpSpPr bwMode="auto">
          <a:xfrm>
            <a:off x="7086600" y="3879850"/>
            <a:ext cx="1524000" cy="381000"/>
            <a:chOff x="1940" y="2448"/>
            <a:chExt cx="960" cy="240"/>
          </a:xfrm>
        </p:grpSpPr>
        <p:sp>
          <p:nvSpPr>
            <p:cNvPr id="23" name="Rectangle 22"/>
            <p:cNvSpPr>
              <a:spLocks noChangeArrowheads="1"/>
            </p:cNvSpPr>
            <p:nvPr/>
          </p:nvSpPr>
          <p:spPr bwMode="auto">
            <a:xfrm>
              <a:off x="1964" y="2448"/>
              <a:ext cx="916" cy="240"/>
            </a:xfrm>
            <a:prstGeom prst="rect">
              <a:avLst/>
            </a:prstGeom>
            <a:solidFill>
              <a:schemeClr val="bg1">
                <a:lumMod val="85000"/>
              </a:schemeClr>
            </a:solidFill>
            <a:ln w="9525">
              <a:noFill/>
              <a:miter lim="800000"/>
              <a:headEnd/>
              <a:tailEnd/>
            </a:ln>
          </p:spPr>
          <p:txBody>
            <a:bodyPr wrap="none" lIns="92075" tIns="46038" rIns="92075" bIns="46038" anchor="ctr"/>
            <a:lstStyle/>
            <a:p>
              <a:pPr algn="ctr" fontAlgn="auto">
                <a:spcBef>
                  <a:spcPts val="0"/>
                </a:spcBef>
                <a:spcAft>
                  <a:spcPts val="0"/>
                </a:spcAft>
                <a:defRPr/>
              </a:pPr>
              <a:endParaRPr lang="en-US">
                <a:latin typeface="+mn-lt"/>
                <a:ea typeface="+mn-ea"/>
                <a:cs typeface="+mn-cs"/>
              </a:endParaRPr>
            </a:p>
          </p:txBody>
        </p:sp>
        <p:sp>
          <p:nvSpPr>
            <p:cNvPr id="21530" name="Text Box 23"/>
            <p:cNvSpPr txBox="1">
              <a:spLocks noChangeArrowheads="1"/>
            </p:cNvSpPr>
            <p:nvPr/>
          </p:nvSpPr>
          <p:spPr bwMode="auto">
            <a:xfrm>
              <a:off x="1940" y="2452"/>
              <a:ext cx="960"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b="1">
                  <a:latin typeface="Tw Cen MT" charset="0"/>
                </a:rPr>
                <a:t>Employee Image</a:t>
              </a:r>
            </a:p>
          </p:txBody>
        </p:sp>
      </p:grpSp>
      <p:sp>
        <p:nvSpPr>
          <p:cNvPr id="21520" name="Line 24"/>
          <p:cNvSpPr>
            <a:spLocks noChangeShapeType="1"/>
          </p:cNvSpPr>
          <p:nvPr/>
        </p:nvSpPr>
        <p:spPr bwMode="auto">
          <a:xfrm>
            <a:off x="4502150" y="4076700"/>
            <a:ext cx="457200" cy="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21521" name="Line 25"/>
          <p:cNvSpPr>
            <a:spLocks noChangeShapeType="1"/>
          </p:cNvSpPr>
          <p:nvPr/>
        </p:nvSpPr>
        <p:spPr bwMode="auto">
          <a:xfrm>
            <a:off x="6565900" y="4076700"/>
            <a:ext cx="457200" cy="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21522" name="Text Box 26"/>
          <p:cNvSpPr txBox="1">
            <a:spLocks noChangeArrowheads="1"/>
          </p:cNvSpPr>
          <p:nvPr/>
        </p:nvSpPr>
        <p:spPr bwMode="auto">
          <a:xfrm>
            <a:off x="4011613" y="3109913"/>
            <a:ext cx="13985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b="1" i="1">
                <a:latin typeface="Tw Cen MT" charset="0"/>
              </a:rPr>
              <a:t>is perceived by…</a:t>
            </a:r>
          </a:p>
        </p:txBody>
      </p:sp>
      <p:sp>
        <p:nvSpPr>
          <p:cNvPr id="21523" name="Text Box 27"/>
          <p:cNvSpPr txBox="1">
            <a:spLocks noChangeArrowheads="1"/>
          </p:cNvSpPr>
          <p:nvPr/>
        </p:nvSpPr>
        <p:spPr bwMode="auto">
          <a:xfrm>
            <a:off x="3617913" y="4724400"/>
            <a:ext cx="21732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b="1" i="1">
                <a:latin typeface="Tw Cen MT" charset="0"/>
              </a:rPr>
              <a:t>Sum of perceptions equals…</a:t>
            </a:r>
          </a:p>
        </p:txBody>
      </p:sp>
      <p:sp>
        <p:nvSpPr>
          <p:cNvPr id="21524" name="Line 28"/>
          <p:cNvSpPr>
            <a:spLocks noChangeShapeType="1"/>
          </p:cNvSpPr>
          <p:nvPr/>
        </p:nvSpPr>
        <p:spPr bwMode="auto">
          <a:xfrm flipV="1">
            <a:off x="1744663" y="4343400"/>
            <a:ext cx="0" cy="86995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21525" name="Line 29"/>
          <p:cNvSpPr>
            <a:spLocks noChangeShapeType="1"/>
          </p:cNvSpPr>
          <p:nvPr/>
        </p:nvSpPr>
        <p:spPr bwMode="auto">
          <a:xfrm flipV="1">
            <a:off x="3352800" y="4343400"/>
            <a:ext cx="0" cy="86995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21526" name="Line 30"/>
          <p:cNvSpPr>
            <a:spLocks noChangeShapeType="1"/>
          </p:cNvSpPr>
          <p:nvPr/>
        </p:nvSpPr>
        <p:spPr bwMode="auto">
          <a:xfrm flipV="1">
            <a:off x="6011863" y="4343400"/>
            <a:ext cx="0" cy="86995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21527" name="Line 31"/>
          <p:cNvSpPr>
            <a:spLocks noChangeShapeType="1"/>
          </p:cNvSpPr>
          <p:nvPr/>
        </p:nvSpPr>
        <p:spPr bwMode="auto">
          <a:xfrm flipV="1">
            <a:off x="7696200" y="4343400"/>
            <a:ext cx="0" cy="86995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
        <p:nvSpPr>
          <p:cNvPr id="21528" name="Line 32"/>
          <p:cNvSpPr>
            <a:spLocks noChangeShapeType="1"/>
          </p:cNvSpPr>
          <p:nvPr/>
        </p:nvSpPr>
        <p:spPr bwMode="auto">
          <a:xfrm flipV="1">
            <a:off x="3352800" y="2971800"/>
            <a:ext cx="0" cy="86995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2075" tIns="46038" rIns="92075" bIns="46038" anchor="ctr"/>
          <a:lstStyle/>
          <a:p>
            <a:endParaRPr lang="en-US"/>
          </a:p>
        </p:txBody>
      </p:sp>
    </p:spTree>
    <p:extLst>
      <p:ext uri="{BB962C8B-B14F-4D97-AF65-F5344CB8AC3E}">
        <p14:creationId xmlns:p14="http://schemas.microsoft.com/office/powerpoint/2010/main" val="330251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a:t>What is Branding?</a:t>
            </a:r>
          </a:p>
        </p:txBody>
      </p:sp>
      <p:sp>
        <p:nvSpPr>
          <p:cNvPr id="1189893" name="Rectangle 5"/>
          <p:cNvSpPr>
            <a:spLocks noGrp="1" noChangeArrowheads="1"/>
          </p:cNvSpPr>
          <p:nvPr>
            <p:ph idx="1"/>
          </p:nvPr>
        </p:nvSpPr>
        <p:spPr>
          <a:xfrm>
            <a:off x="1447800" y="1752600"/>
            <a:ext cx="6172200" cy="4419600"/>
          </a:xfrm>
        </p:spPr>
        <p:txBody>
          <a:bodyPr/>
          <a:lstStyle/>
          <a:p>
            <a:pPr indent="4763" algn="ctr">
              <a:buFontTx/>
              <a:buNone/>
            </a:pPr>
            <a:r>
              <a:rPr lang="en-US" b="1"/>
              <a:t>Branding </a:t>
            </a:r>
            <a:r>
              <a:rPr lang="en-US"/>
              <a:t>is endowing products and services with the power of the brand. </a:t>
            </a:r>
          </a:p>
        </p:txBody>
      </p:sp>
    </p:spTree>
    <p:extLst>
      <p:ext uri="{BB962C8B-B14F-4D97-AF65-F5344CB8AC3E}">
        <p14:creationId xmlns:p14="http://schemas.microsoft.com/office/powerpoint/2010/main" val="490418039"/>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9893">
                                            <p:txEl>
                                              <p:pRg st="0" end="0"/>
                                            </p:txEl>
                                          </p:spTgt>
                                        </p:tgtEl>
                                        <p:attrNameLst>
                                          <p:attrName>style.visibility</p:attrName>
                                        </p:attrNameLst>
                                      </p:cBhvr>
                                      <p:to>
                                        <p:strVal val="visible"/>
                                      </p:to>
                                    </p:set>
                                    <p:animEffect transition="in" filter="blinds(horizontal)">
                                      <p:cBhvr>
                                        <p:cTn id="7" dur="500"/>
                                        <p:tgtEl>
                                          <p:spTgt spid="1189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r>
              <a:rPr lang="en-US"/>
              <a:t>What is Brand Equity?</a:t>
            </a:r>
          </a:p>
        </p:txBody>
      </p:sp>
      <p:sp>
        <p:nvSpPr>
          <p:cNvPr id="1191941" name="Rectangle 5"/>
          <p:cNvSpPr>
            <a:spLocks noGrp="1" noChangeArrowheads="1"/>
          </p:cNvSpPr>
          <p:nvPr>
            <p:ph idx="1"/>
          </p:nvPr>
        </p:nvSpPr>
        <p:spPr/>
        <p:txBody>
          <a:bodyPr/>
          <a:lstStyle/>
          <a:p>
            <a:pPr indent="4763" algn="ctr">
              <a:buFontTx/>
              <a:buNone/>
            </a:pPr>
            <a:r>
              <a:rPr lang="en-US" b="1"/>
              <a:t>Brand equity</a:t>
            </a:r>
            <a:r>
              <a:rPr lang="en-US"/>
              <a:t> is the added value endowed on products and services, which may be reflected in the way consumers, think, feel, and act with respect to the brand.</a:t>
            </a:r>
          </a:p>
        </p:txBody>
      </p:sp>
    </p:spTree>
    <p:extLst>
      <p:ext uri="{BB962C8B-B14F-4D97-AF65-F5344CB8AC3E}">
        <p14:creationId xmlns:p14="http://schemas.microsoft.com/office/powerpoint/2010/main" val="4243392173"/>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1941">
                                            <p:txEl>
                                              <p:pRg st="0" end="0"/>
                                            </p:txEl>
                                          </p:spTgt>
                                        </p:tgtEl>
                                        <p:attrNameLst>
                                          <p:attrName>style.visibility</p:attrName>
                                        </p:attrNameLst>
                                      </p:cBhvr>
                                      <p:to>
                                        <p:strVal val="visible"/>
                                      </p:to>
                                    </p:set>
                                    <p:animEffect transition="in" filter="blinds(horizontal)">
                                      <p:cBhvr>
                                        <p:cTn id="7" dur="500"/>
                                        <p:tgtEl>
                                          <p:spTgt spid="11919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4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2" y="274638"/>
            <a:ext cx="6365631" cy="79216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cap="none" spc="0" normalizeH="0" baseline="0" noProof="0" dirty="0">
                <a:ln>
                  <a:noFill/>
                </a:ln>
                <a:solidFill>
                  <a:schemeClr val="accent1">
                    <a:lumMod val="75000"/>
                  </a:schemeClr>
                </a:solidFill>
                <a:effectLst/>
                <a:uLnTx/>
                <a:uFillTx/>
                <a:latin typeface="Verdana" pitchFamily="34" charset="0"/>
                <a:ea typeface="Verdana" pitchFamily="34" charset="0"/>
                <a:cs typeface="Verdana" pitchFamily="34" charset="0"/>
              </a:rPr>
              <a:t>Brand </a:t>
            </a:r>
            <a:r>
              <a:rPr kumimoji="0" lang="en-US" sz="5400" b="1" i="0" u="none" strike="noStrike" kern="0" cap="none" spc="0" normalizeH="0" baseline="0" noProof="0" dirty="0">
                <a:ln>
                  <a:noFill/>
                </a:ln>
                <a:solidFill>
                  <a:srgbClr val="FF0000"/>
                </a:solidFill>
                <a:effectLst/>
                <a:uLnTx/>
                <a:uFillTx/>
                <a:latin typeface="Verdana" pitchFamily="34" charset="0"/>
                <a:ea typeface="Verdana" pitchFamily="34" charset="0"/>
                <a:cs typeface="Verdana" pitchFamily="34" charset="0"/>
              </a:rPr>
              <a:t>Halal</a:t>
            </a:r>
          </a:p>
        </p:txBody>
      </p:sp>
      <p:sp>
        <p:nvSpPr>
          <p:cNvPr id="3" name="Rectangle 3"/>
          <p:cNvSpPr txBox="1">
            <a:spLocks noChangeArrowheads="1"/>
          </p:cNvSpPr>
          <p:nvPr/>
        </p:nvSpPr>
        <p:spPr>
          <a:xfrm>
            <a:off x="281356" y="1447800"/>
            <a:ext cx="8264769" cy="4572000"/>
          </a:xfrm>
          <a:prstGeom prst="rect">
            <a:avLst/>
          </a:prstGeom>
        </p:spPr>
        <p:txBody>
          <a:bodyPr/>
          <a:lstStyle/>
          <a:p>
            <a:pPr marL="342900" marR="0" lvl="0" indent="-342900" algn="ctr" defTabSz="914400" rtl="0" eaLnBrk="0" fontAlgn="base" latinLnBrk="0" hangingPunct="0">
              <a:lnSpc>
                <a:spcPct val="90000"/>
              </a:lnSpc>
              <a:spcBef>
                <a:spcPct val="20000"/>
              </a:spcBef>
              <a:spcAft>
                <a:spcPct val="0"/>
              </a:spcAft>
              <a:buClr>
                <a:srgbClr val="4D4D4D"/>
              </a:buClr>
              <a:buSzTx/>
              <a:buFontTx/>
              <a:buNone/>
              <a:tabLst/>
              <a:defRPr/>
            </a:pPr>
            <a:r>
              <a:rPr kumimoji="0" lang="en-US" sz="4000" b="1" i="0" u="none" strike="noStrike" kern="0" cap="none" spc="0" normalizeH="0" baseline="0" noProof="0" dirty="0">
                <a:ln>
                  <a:noFill/>
                </a:ln>
                <a:solidFill>
                  <a:srgbClr val="FF3300"/>
                </a:solidFill>
                <a:effectLst>
                  <a:outerShdw blurRad="38100" dist="38100" dir="2700000" algn="tl">
                    <a:srgbClr val="C0C0C0"/>
                  </a:outerShdw>
                </a:effectLst>
                <a:uLnTx/>
                <a:uFillTx/>
                <a:latin typeface="Verdana" pitchFamily="34" charset="0"/>
                <a:ea typeface="Verdana" pitchFamily="34" charset="0"/>
                <a:cs typeface="Verdana" pitchFamily="34" charset="0"/>
              </a:rPr>
              <a:t>	</a:t>
            </a:r>
            <a:r>
              <a:rPr kumimoji="0" lang="en-US" sz="4000" b="1" i="0" u="none" strike="noStrike" kern="0" cap="none" spc="0" normalizeH="0" baseline="0" noProof="0" dirty="0">
                <a:ln>
                  <a:noFill/>
                </a:ln>
                <a:solidFill>
                  <a:srgbClr val="FF0000"/>
                </a:solidFill>
                <a:effectLst>
                  <a:outerShdw blurRad="38100" dist="38100" dir="2700000" algn="tl">
                    <a:srgbClr val="C0C0C0"/>
                  </a:outerShdw>
                </a:effectLst>
                <a:uLnTx/>
                <a:uFillTx/>
                <a:latin typeface="Verdana" pitchFamily="34" charset="0"/>
                <a:ea typeface="Verdana" pitchFamily="34" charset="0"/>
                <a:cs typeface="Verdana" pitchFamily="34" charset="0"/>
              </a:rPr>
              <a:t>Halal has now become an International  Brand. </a:t>
            </a:r>
          </a:p>
          <a:p>
            <a:pPr marL="342900" marR="0" lvl="0" indent="-342900" algn="ctr" defTabSz="914400" rtl="0" eaLnBrk="0" fontAlgn="base" latinLnBrk="0" hangingPunct="0">
              <a:lnSpc>
                <a:spcPct val="90000"/>
              </a:lnSpc>
              <a:spcBef>
                <a:spcPct val="20000"/>
              </a:spcBef>
              <a:spcAft>
                <a:spcPct val="0"/>
              </a:spcAft>
              <a:buClr>
                <a:srgbClr val="4D4D4D"/>
              </a:buClr>
              <a:buSzTx/>
              <a:buFontTx/>
              <a:buNone/>
              <a:tabLst/>
              <a:defRPr/>
            </a:pPr>
            <a:endParaRPr kumimoji="0" lang="en-US" sz="2800" b="1" i="0" u="none" strike="noStrike" kern="0" cap="none" spc="0" normalizeH="0" baseline="0" noProof="0" dirty="0">
              <a:ln>
                <a:noFill/>
              </a:ln>
              <a:solidFill>
                <a:srgbClr val="FF3300"/>
              </a:solidFill>
              <a:effectLst>
                <a:outerShdw blurRad="38100" dist="38100" dir="2700000" algn="tl">
                  <a:srgbClr val="C0C0C0"/>
                </a:outerShdw>
              </a:effectLst>
              <a:uLnTx/>
              <a:uFillTx/>
              <a:latin typeface="Verdana" pitchFamily="34" charset="0"/>
              <a:ea typeface="Verdana" pitchFamily="34" charset="0"/>
              <a:cs typeface="Verdana" pitchFamily="34" charset="0"/>
            </a:endParaRPr>
          </a:p>
          <a:p>
            <a:pPr marL="342900" marR="0" lvl="0" indent="-342900" algn="ctr" defTabSz="914400" rtl="0" eaLnBrk="0" fontAlgn="base" latinLnBrk="0" hangingPunct="0">
              <a:lnSpc>
                <a:spcPct val="90000"/>
              </a:lnSpc>
              <a:spcBef>
                <a:spcPct val="20000"/>
              </a:spcBef>
              <a:spcAft>
                <a:spcPct val="0"/>
              </a:spcAft>
              <a:buClr>
                <a:srgbClr val="4D4D4D"/>
              </a:buClr>
              <a:buSzTx/>
              <a:buFontTx/>
              <a:buNone/>
              <a:tabLst/>
              <a:defRPr/>
            </a:pPr>
            <a:endParaRPr kumimoji="0" lang="en-US" sz="2800" b="1" i="0" u="none" strike="noStrike" kern="0" cap="none" spc="0" normalizeH="0" baseline="0" noProof="0" dirty="0">
              <a:ln>
                <a:noFill/>
              </a:ln>
              <a:solidFill>
                <a:srgbClr val="FF3300"/>
              </a:solidFill>
              <a:effectLst>
                <a:outerShdw blurRad="38100" dist="38100" dir="2700000" algn="tl">
                  <a:srgbClr val="C0C0C0"/>
                </a:outerShdw>
              </a:effectLst>
              <a:uLnTx/>
              <a:uFillTx/>
              <a:latin typeface="Verdana" pitchFamily="34" charset="0"/>
              <a:ea typeface="Verdana" pitchFamily="34" charset="0"/>
              <a:cs typeface="Verdana" pitchFamily="34" charset="0"/>
            </a:endParaRPr>
          </a:p>
          <a:p>
            <a:pPr marL="342900" marR="0" lvl="0" indent="-342900" algn="ctr" defTabSz="914400" rtl="0" eaLnBrk="0" fontAlgn="base" latinLnBrk="0" hangingPunct="0">
              <a:lnSpc>
                <a:spcPct val="90000"/>
              </a:lnSpc>
              <a:spcBef>
                <a:spcPct val="20000"/>
              </a:spcBef>
              <a:spcAft>
                <a:spcPct val="0"/>
              </a:spcAft>
              <a:buClr>
                <a:srgbClr val="4D4D4D"/>
              </a:buClr>
              <a:buSzTx/>
              <a:buFontTx/>
              <a:buNone/>
              <a:tabLst/>
              <a:defRPr/>
            </a:pPr>
            <a:r>
              <a:rPr kumimoji="0" lang="en-US" sz="2800" b="0" i="0" u="none" strike="noStrike" kern="0" cap="none" spc="0" normalizeH="0" baseline="0" noProof="0" dirty="0">
                <a:ln>
                  <a:noFill/>
                </a:ln>
                <a:effectLst>
                  <a:outerShdw blurRad="38100" dist="38100" dir="2700000" algn="tl">
                    <a:srgbClr val="C0C0C0"/>
                  </a:outerShdw>
                </a:effectLst>
                <a:uLnTx/>
                <a:uFillTx/>
                <a:latin typeface="Verdana" pitchFamily="34" charset="0"/>
                <a:ea typeface="Verdana" pitchFamily="34" charset="0"/>
                <a:cs typeface="Verdana" pitchFamily="34" charset="0"/>
              </a:rPr>
              <a:t>	A brand label globally recognized among Muslims &amp; non Muslims for </a:t>
            </a:r>
          </a:p>
          <a:p>
            <a:pPr marL="342900" marR="0" lvl="0" indent="-342900" algn="ctr" defTabSz="914400" rtl="0" eaLnBrk="0" fontAlgn="base" latinLnBrk="0" hangingPunct="0">
              <a:lnSpc>
                <a:spcPct val="90000"/>
              </a:lnSpc>
              <a:spcBef>
                <a:spcPct val="20000"/>
              </a:spcBef>
              <a:spcAft>
                <a:spcPct val="0"/>
              </a:spcAft>
              <a:buClr>
                <a:srgbClr val="4D4D4D"/>
              </a:buClr>
              <a:buSzTx/>
              <a:buFontTx/>
              <a:buNone/>
              <a:tabLst/>
              <a:defRPr/>
            </a:pPr>
            <a:r>
              <a:rPr kumimoji="0" lang="en-US" sz="2800" b="1" i="0" u="none" strike="noStrike" kern="0" cap="none" spc="0" normalizeH="0" baseline="0" noProof="0" dirty="0">
                <a:ln>
                  <a:noFill/>
                </a:ln>
                <a:solidFill>
                  <a:srgbClr val="FF3300"/>
                </a:solidFill>
                <a:effectLst>
                  <a:outerShdw blurRad="38100" dist="38100" dir="2700000" algn="tl">
                    <a:srgbClr val="C0C0C0"/>
                  </a:outerShdw>
                </a:effectLst>
                <a:uLnTx/>
                <a:uFillTx/>
                <a:latin typeface="Verdana" pitchFamily="34" charset="0"/>
                <a:ea typeface="Verdana" pitchFamily="34" charset="0"/>
                <a:cs typeface="Verdana" pitchFamily="34" charset="0"/>
              </a:rPr>
              <a:t>	</a:t>
            </a:r>
            <a:r>
              <a:rPr kumimoji="0" 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Verdana" pitchFamily="34" charset="0"/>
                <a:ea typeface="Verdana" pitchFamily="34" charset="0"/>
                <a:cs typeface="Verdana" pitchFamily="34" charset="0"/>
              </a:rPr>
              <a:t>‘Good Quality &amp; Healthy products’ </a:t>
            </a:r>
          </a:p>
          <a:p>
            <a:pPr marL="342900" marR="0" lvl="0" indent="-342900" algn="ctr" defTabSz="914400" rtl="0" eaLnBrk="0" fontAlgn="base" latinLnBrk="0" hangingPunct="0">
              <a:lnSpc>
                <a:spcPct val="90000"/>
              </a:lnSpc>
              <a:spcBef>
                <a:spcPct val="20000"/>
              </a:spcBef>
              <a:spcAft>
                <a:spcPct val="0"/>
              </a:spcAft>
              <a:buClr>
                <a:srgbClr val="4D4D4D"/>
              </a:buClr>
              <a:buSzTx/>
              <a:buFontTx/>
              <a:buNone/>
              <a:tabLst/>
              <a:defRPr/>
            </a:pPr>
            <a:endParaRPr kumimoji="0" lang="en-US" sz="2800" b="1" i="0" u="none" strike="noStrike" kern="0" cap="none" spc="0" normalizeH="0" baseline="0" noProof="0" dirty="0">
              <a:ln>
                <a:noFill/>
              </a:ln>
              <a:solidFill>
                <a:srgbClr val="FF3300"/>
              </a:solidFill>
              <a:effectLst>
                <a:outerShdw blurRad="38100" dist="38100" dir="2700000" algn="tl">
                  <a:srgbClr val="C0C0C0"/>
                </a:outerShdw>
              </a:effectLst>
              <a:uLnTx/>
              <a:uFillTx/>
              <a:latin typeface="Verdana" pitchFamily="34" charset="0"/>
              <a:ea typeface="Verdana" pitchFamily="34" charset="0"/>
              <a:cs typeface="Verdana" pitchFamily="34" charset="0"/>
            </a:endParaRPr>
          </a:p>
          <a:p>
            <a:pPr marL="342900" marR="0" lvl="0" indent="-342900" algn="ctr" defTabSz="914400" rtl="0" eaLnBrk="0" fontAlgn="base" latinLnBrk="0" hangingPunct="0">
              <a:lnSpc>
                <a:spcPct val="90000"/>
              </a:lnSpc>
              <a:spcBef>
                <a:spcPct val="20000"/>
              </a:spcBef>
              <a:spcAft>
                <a:spcPct val="0"/>
              </a:spcAft>
              <a:buClr>
                <a:srgbClr val="4D4D4D"/>
              </a:buClr>
              <a:buSzTx/>
              <a:buFontTx/>
              <a:buNone/>
              <a:tabLst/>
              <a:defRPr/>
            </a:pPr>
            <a:endParaRPr kumimoji="0" lang="en-US" sz="2800" b="0" i="0" u="none" strike="noStrike" kern="0" cap="none" spc="0" normalizeH="0" baseline="0" noProof="0" dirty="0">
              <a:ln>
                <a:noFill/>
              </a:ln>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550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673532"/>
            <a:ext cx="9361040" cy="523220"/>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Growing interest in Halal by many countries</a:t>
            </a:r>
          </a:p>
        </p:txBody>
      </p:sp>
      <p:cxnSp>
        <p:nvCxnSpPr>
          <p:cNvPr id="37" name="Straight Connector 36"/>
          <p:cNvCxnSpPr/>
          <p:nvPr/>
        </p:nvCxnSpPr>
        <p:spPr>
          <a:xfrm>
            <a:off x="251520" y="1772816"/>
            <a:ext cx="7848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708920"/>
            <a:ext cx="12144576" cy="8056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61764" y="1847408"/>
            <a:ext cx="7218548" cy="369332"/>
          </a:xfrm>
          <a:prstGeom prst="rect">
            <a:avLst/>
          </a:prstGeom>
        </p:spPr>
        <p:txBody>
          <a:bodyPr wrap="square">
            <a:spAutoFit/>
          </a:bodyPr>
          <a:lstStyle/>
          <a:p>
            <a:r>
              <a:rPr lang="en-US" dirty="0">
                <a:latin typeface="Tw Cen MT" panose="020B0602020104020603" pitchFamily="34" charset="0"/>
              </a:rPr>
              <a:t>Given that the concept of Halal was designed to be universal</a:t>
            </a:r>
            <a:endParaRPr lang="ms-MY" dirty="0">
              <a:latin typeface="Tw Cen MT" panose="020B0602020104020603"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535" y="4437112"/>
            <a:ext cx="2082905" cy="13735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958397" y="3514546"/>
            <a:ext cx="7272808" cy="369332"/>
          </a:xfrm>
          <a:prstGeom prst="rect">
            <a:avLst/>
          </a:prstGeom>
        </p:spPr>
        <p:txBody>
          <a:bodyPr wrap="square">
            <a:spAutoFit/>
          </a:bodyPr>
          <a:lstStyle/>
          <a:p>
            <a:r>
              <a:rPr lang="en-US" b="1" dirty="0">
                <a:solidFill>
                  <a:srgbClr val="C00000"/>
                </a:solidFill>
                <a:latin typeface="Tw Cen MT" panose="020B0602020104020603" pitchFamily="34" charset="0"/>
              </a:rPr>
              <a:t>“Oh Mankind, eat what is Halal (lawful) and </a:t>
            </a:r>
            <a:r>
              <a:rPr lang="en-US" b="1" dirty="0" err="1">
                <a:solidFill>
                  <a:srgbClr val="C00000"/>
                </a:solidFill>
                <a:latin typeface="Tw Cen MT" panose="020B0602020104020603" pitchFamily="34" charset="0"/>
              </a:rPr>
              <a:t>Thayyib</a:t>
            </a:r>
            <a:r>
              <a:rPr lang="en-US" b="1" dirty="0">
                <a:solidFill>
                  <a:srgbClr val="C00000"/>
                </a:solidFill>
                <a:latin typeface="Tw Cen MT" panose="020B0602020104020603" pitchFamily="34" charset="0"/>
              </a:rPr>
              <a:t> (good, healthy)”</a:t>
            </a:r>
            <a:endParaRPr lang="ms-MY" b="1" dirty="0">
              <a:solidFill>
                <a:srgbClr val="C00000"/>
              </a:solidFill>
              <a:latin typeface="Tw Cen MT" panose="020B0602020104020603"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1121" y="4437112"/>
            <a:ext cx="2045335" cy="13735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descr="Image result for JAPANE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202" y="4437112"/>
            <a:ext cx="1945582" cy="1373510"/>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320" y="4437112"/>
            <a:ext cx="2203824" cy="13735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9076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92369" y="252047"/>
            <a:ext cx="6365631" cy="762000"/>
          </a:xfrm>
        </p:spPr>
        <p:txBody>
          <a:bodyPr/>
          <a:lstStyle/>
          <a:p>
            <a:pPr algn="l" eaLnBrk="1" hangingPunct="1"/>
            <a:r>
              <a:rPr lang="en-US" sz="3400" b="1" dirty="0">
                <a:solidFill>
                  <a:schemeClr val="accent1">
                    <a:lumMod val="75000"/>
                  </a:schemeClr>
                </a:solidFill>
                <a:latin typeface="Verdana" pitchFamily="34" charset="0"/>
                <a:ea typeface="Verdana" pitchFamily="34" charset="0"/>
                <a:cs typeface="Verdana" pitchFamily="34" charset="0"/>
              </a:rPr>
              <a:t>Global Players</a:t>
            </a:r>
          </a:p>
        </p:txBody>
      </p:sp>
      <p:sp>
        <p:nvSpPr>
          <p:cNvPr id="34819" name="Rectangle 3"/>
          <p:cNvSpPr>
            <a:spLocks noGrp="1" noChangeArrowheads="1"/>
          </p:cNvSpPr>
          <p:nvPr>
            <p:ph idx="1"/>
          </p:nvPr>
        </p:nvSpPr>
        <p:spPr>
          <a:xfrm>
            <a:off x="211015" y="1447800"/>
            <a:ext cx="8792308" cy="4800600"/>
          </a:xfrm>
        </p:spPr>
        <p:txBody>
          <a:bodyPr/>
          <a:lstStyle/>
          <a:p>
            <a:pPr marL="0" indent="0" algn="ctr" eaLnBrk="1" hangingPunct="1">
              <a:lnSpc>
                <a:spcPct val="80000"/>
              </a:lnSpc>
              <a:buNone/>
            </a:pPr>
            <a:r>
              <a:rPr lang="en-US" sz="3600" dirty="0">
                <a:solidFill>
                  <a:srgbClr val="000000"/>
                </a:solidFill>
                <a:latin typeface="Verdana" pitchFamily="34" charset="0"/>
                <a:ea typeface="Verdana" pitchFamily="34" charset="0"/>
                <a:cs typeface="Verdana" pitchFamily="34" charset="0"/>
              </a:rPr>
              <a:t> </a:t>
            </a:r>
          </a:p>
          <a:p>
            <a:pPr marL="0" indent="0" algn="ctr" eaLnBrk="1" hangingPunct="1">
              <a:lnSpc>
                <a:spcPct val="80000"/>
              </a:lnSpc>
              <a:spcAft>
                <a:spcPts val="1200"/>
              </a:spcAft>
              <a:buNone/>
            </a:pPr>
            <a:r>
              <a:rPr lang="en-US" sz="3600" dirty="0">
                <a:solidFill>
                  <a:srgbClr val="000000"/>
                </a:solidFill>
                <a:latin typeface="Verdana" pitchFamily="34" charset="0"/>
                <a:ea typeface="Verdana" pitchFamily="34" charset="0"/>
                <a:cs typeface="Verdana" pitchFamily="34" charset="0"/>
              </a:rPr>
              <a:t>The  Halal products are recognized as</a:t>
            </a:r>
          </a:p>
          <a:p>
            <a:pPr marL="0" indent="0" algn="ctr" eaLnBrk="1" hangingPunct="1">
              <a:lnSpc>
                <a:spcPct val="80000"/>
              </a:lnSpc>
              <a:spcAft>
                <a:spcPts val="1200"/>
              </a:spcAft>
              <a:buNone/>
            </a:pPr>
            <a:r>
              <a:rPr lang="en-US" sz="3600" dirty="0">
                <a:solidFill>
                  <a:srgbClr val="000000"/>
                </a:solidFill>
                <a:latin typeface="Verdana" pitchFamily="34" charset="0"/>
                <a:ea typeface="Verdana" pitchFamily="34" charset="0"/>
                <a:cs typeface="Verdana" pitchFamily="34" charset="0"/>
              </a:rPr>
              <a:t> </a:t>
            </a:r>
            <a:r>
              <a:rPr lang="en-US" sz="3600" b="1" dirty="0">
                <a:solidFill>
                  <a:srgbClr val="FF3300"/>
                </a:solidFill>
                <a:latin typeface="Verdana" pitchFamily="34" charset="0"/>
                <a:ea typeface="Verdana" pitchFamily="34" charset="0"/>
                <a:cs typeface="Verdana" pitchFamily="34" charset="0"/>
              </a:rPr>
              <a:t>Good Quality </a:t>
            </a:r>
            <a:r>
              <a:rPr lang="en-US" sz="3600" dirty="0">
                <a:solidFill>
                  <a:srgbClr val="FF3300"/>
                </a:solidFill>
                <a:latin typeface="Verdana" pitchFamily="34" charset="0"/>
                <a:ea typeface="Verdana" pitchFamily="34" charset="0"/>
                <a:cs typeface="Verdana" pitchFamily="34" charset="0"/>
              </a:rPr>
              <a:t>&amp; </a:t>
            </a:r>
            <a:r>
              <a:rPr lang="en-US" sz="3600" b="1" dirty="0">
                <a:solidFill>
                  <a:srgbClr val="FF3300"/>
                </a:solidFill>
                <a:latin typeface="Verdana" pitchFamily="34" charset="0"/>
                <a:ea typeface="Verdana" pitchFamily="34" charset="0"/>
                <a:cs typeface="Verdana" pitchFamily="34" charset="0"/>
              </a:rPr>
              <a:t>Healthy products</a:t>
            </a:r>
            <a:r>
              <a:rPr lang="en-US" sz="3600" b="1" dirty="0">
                <a:solidFill>
                  <a:srgbClr val="000000"/>
                </a:solidFill>
                <a:latin typeface="Verdana" pitchFamily="34" charset="0"/>
                <a:ea typeface="Verdana" pitchFamily="34" charset="0"/>
                <a:cs typeface="Verdana" pitchFamily="34" charset="0"/>
              </a:rPr>
              <a:t> </a:t>
            </a:r>
          </a:p>
          <a:p>
            <a:pPr marL="0" indent="0" algn="ctr" eaLnBrk="1" hangingPunct="1">
              <a:lnSpc>
                <a:spcPct val="80000"/>
              </a:lnSpc>
              <a:spcAft>
                <a:spcPts val="1200"/>
              </a:spcAft>
              <a:buNone/>
            </a:pPr>
            <a:r>
              <a:rPr lang="en-US" sz="3600" dirty="0">
                <a:solidFill>
                  <a:srgbClr val="000000"/>
                </a:solidFill>
                <a:latin typeface="Verdana" pitchFamily="34" charset="0"/>
                <a:ea typeface="Verdana" pitchFamily="34" charset="0"/>
                <a:cs typeface="Verdana" pitchFamily="34" charset="0"/>
              </a:rPr>
              <a:t>so a big number of </a:t>
            </a:r>
          </a:p>
          <a:p>
            <a:pPr marL="0" indent="0" algn="ctr" eaLnBrk="1" hangingPunct="1">
              <a:lnSpc>
                <a:spcPct val="80000"/>
              </a:lnSpc>
              <a:spcAft>
                <a:spcPts val="1200"/>
              </a:spcAft>
              <a:buNone/>
            </a:pPr>
            <a:r>
              <a:rPr lang="en-US" sz="3600" b="1" dirty="0">
                <a:solidFill>
                  <a:schemeClr val="tx2"/>
                </a:solidFill>
                <a:latin typeface="Verdana" pitchFamily="34" charset="0"/>
                <a:ea typeface="Verdana" pitchFamily="34" charset="0"/>
                <a:cs typeface="Verdana" pitchFamily="34" charset="0"/>
              </a:rPr>
              <a:t>non-Muslims consumers </a:t>
            </a:r>
          </a:p>
          <a:p>
            <a:pPr marL="0" indent="0" algn="ctr" eaLnBrk="1" hangingPunct="1">
              <a:lnSpc>
                <a:spcPct val="80000"/>
              </a:lnSpc>
              <a:spcAft>
                <a:spcPts val="1200"/>
              </a:spcAft>
              <a:buNone/>
            </a:pPr>
            <a:r>
              <a:rPr lang="en-US" sz="3600" b="1" dirty="0">
                <a:solidFill>
                  <a:schemeClr val="tx2"/>
                </a:solidFill>
                <a:latin typeface="Verdana" pitchFamily="34" charset="0"/>
                <a:ea typeface="Verdana" pitchFamily="34" charset="0"/>
                <a:cs typeface="Verdana" pitchFamily="34" charset="0"/>
              </a:rPr>
              <a:t>also buy Halal products.</a:t>
            </a:r>
          </a:p>
          <a:p>
            <a:pPr algn="ctr" eaLnBrk="1" hangingPunct="1">
              <a:lnSpc>
                <a:spcPct val="80000"/>
              </a:lnSpc>
              <a:buFontTx/>
              <a:buNone/>
            </a:pPr>
            <a:endParaRPr lang="en-US" sz="36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0178361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arn(inVertical)">
                                      <p:cBhvr>
                                        <p:cTn id="7" dur="500"/>
                                        <p:tgtEl>
                                          <p:spTgt spid="348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barn(inVertical)">
                                      <p:cBhvr>
                                        <p:cTn id="10" dur="500"/>
                                        <p:tgtEl>
                                          <p:spTgt spid="3481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barn(inVertical)">
                                      <p:cBhvr>
                                        <p:cTn id="13" dur="500"/>
                                        <p:tgtEl>
                                          <p:spTgt spid="3481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barn(inVertical)">
                                      <p:cBhvr>
                                        <p:cTn id="16" dur="500"/>
                                        <p:tgtEl>
                                          <p:spTgt spid="34819">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Effect transition="in" filter="barn(inVertical)">
                                      <p:cBhvr>
                                        <p:cTn id="19" dur="500"/>
                                        <p:tgtEl>
                                          <p:spTgt spid="34819">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4819">
                                            <p:txEl>
                                              <p:pRg st="5" end="5"/>
                                            </p:txEl>
                                          </p:spTgt>
                                        </p:tgtEl>
                                        <p:attrNameLst>
                                          <p:attrName>style.visibility</p:attrName>
                                        </p:attrNameLst>
                                      </p:cBhvr>
                                      <p:to>
                                        <p:strVal val="visible"/>
                                      </p:to>
                                    </p:set>
                                    <p:animEffect transition="in" filter="barn(inVertical)">
                                      <p:cBhvr>
                                        <p:cTn id="22"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92369" y="252047"/>
            <a:ext cx="6365631" cy="762000"/>
          </a:xfrm>
        </p:spPr>
        <p:txBody>
          <a:bodyPr/>
          <a:lstStyle/>
          <a:p>
            <a:pPr algn="l" eaLnBrk="1" hangingPunct="1"/>
            <a:r>
              <a:rPr lang="en-US" sz="3400" b="1" dirty="0">
                <a:solidFill>
                  <a:schemeClr val="accent1">
                    <a:lumMod val="75000"/>
                  </a:schemeClr>
                </a:solidFill>
                <a:latin typeface="Verdana" pitchFamily="34" charset="0"/>
                <a:ea typeface="Verdana" pitchFamily="34" charset="0"/>
                <a:cs typeface="Verdana" pitchFamily="34" charset="0"/>
              </a:rPr>
              <a:t>Global Players</a:t>
            </a:r>
          </a:p>
        </p:txBody>
      </p:sp>
      <p:sp>
        <p:nvSpPr>
          <p:cNvPr id="34819" name="Rectangle 3"/>
          <p:cNvSpPr>
            <a:spLocks noGrp="1" noChangeArrowheads="1"/>
          </p:cNvSpPr>
          <p:nvPr>
            <p:ph idx="1"/>
          </p:nvPr>
        </p:nvSpPr>
        <p:spPr>
          <a:xfrm>
            <a:off x="211015" y="1447800"/>
            <a:ext cx="8792308" cy="4800600"/>
          </a:xfrm>
        </p:spPr>
        <p:txBody>
          <a:bodyPr>
            <a:normAutofit lnSpcReduction="10000"/>
          </a:bodyPr>
          <a:lstStyle/>
          <a:p>
            <a:pPr eaLnBrk="1" hangingPunct="1">
              <a:lnSpc>
                <a:spcPct val="80000"/>
              </a:lnSpc>
              <a:buFontTx/>
              <a:buNone/>
            </a:pPr>
            <a:endParaRPr lang="en-US" sz="2400" dirty="0">
              <a:solidFill>
                <a:srgbClr val="000000"/>
              </a:solidFill>
              <a:latin typeface="Verdana" pitchFamily="34" charset="0"/>
              <a:ea typeface="Verdana" pitchFamily="34" charset="0"/>
              <a:cs typeface="Verdana" pitchFamily="34" charset="0"/>
            </a:endParaRPr>
          </a:p>
          <a:p>
            <a:pPr eaLnBrk="1" hangingPunct="1">
              <a:lnSpc>
                <a:spcPct val="80000"/>
              </a:lnSpc>
            </a:pPr>
            <a:r>
              <a:rPr lang="en-US" sz="2400" dirty="0">
                <a:solidFill>
                  <a:srgbClr val="000000"/>
                </a:solidFill>
                <a:latin typeface="Verdana" pitchFamily="34" charset="0"/>
                <a:ea typeface="Verdana" pitchFamily="34" charset="0"/>
                <a:cs typeface="Verdana" pitchFamily="34" charset="0"/>
              </a:rPr>
              <a:t>Players from every sector incl. the big </a:t>
            </a:r>
            <a:r>
              <a:rPr lang="en-US" sz="2400" b="1" dirty="0">
                <a:solidFill>
                  <a:srgbClr val="FF3300"/>
                </a:solidFill>
                <a:latin typeface="Verdana" pitchFamily="34" charset="0"/>
                <a:ea typeface="Verdana" pitchFamily="34" charset="0"/>
                <a:cs typeface="Verdana" pitchFamily="34" charset="0"/>
              </a:rPr>
              <a:t>multinationals</a:t>
            </a:r>
            <a:r>
              <a:rPr lang="en-US" sz="2400" dirty="0">
                <a:solidFill>
                  <a:srgbClr val="000000"/>
                </a:solidFill>
                <a:latin typeface="Verdana" pitchFamily="34" charset="0"/>
                <a:ea typeface="Verdana" pitchFamily="34" charset="0"/>
                <a:cs typeface="Verdana" pitchFamily="34" charset="0"/>
              </a:rPr>
              <a:t> </a:t>
            </a:r>
          </a:p>
          <a:p>
            <a:pPr marL="0" indent="0" eaLnBrk="1" hangingPunct="1">
              <a:lnSpc>
                <a:spcPct val="80000"/>
              </a:lnSpc>
              <a:buNone/>
            </a:pPr>
            <a:r>
              <a:rPr lang="en-US" sz="2400" dirty="0">
                <a:solidFill>
                  <a:srgbClr val="000000"/>
                </a:solidFill>
                <a:latin typeface="Verdana" pitchFamily="34" charset="0"/>
                <a:ea typeface="Verdana" pitchFamily="34" charset="0"/>
                <a:cs typeface="Verdana" pitchFamily="34" charset="0"/>
              </a:rPr>
              <a:t>   are trying to capture a share of the growing Halal</a:t>
            </a:r>
          </a:p>
          <a:p>
            <a:pPr marL="0" indent="0" eaLnBrk="1" hangingPunct="1">
              <a:lnSpc>
                <a:spcPct val="80000"/>
              </a:lnSpc>
              <a:buNone/>
            </a:pPr>
            <a:r>
              <a:rPr lang="en-US" sz="2400" dirty="0">
                <a:solidFill>
                  <a:srgbClr val="000000"/>
                </a:solidFill>
                <a:latin typeface="Verdana" pitchFamily="34" charset="0"/>
                <a:ea typeface="Verdana" pitchFamily="34" charset="0"/>
                <a:cs typeface="Verdana" pitchFamily="34" charset="0"/>
              </a:rPr>
              <a:t>   market. </a:t>
            </a:r>
          </a:p>
          <a:p>
            <a:pPr eaLnBrk="1" hangingPunct="1">
              <a:lnSpc>
                <a:spcPct val="80000"/>
              </a:lnSpc>
              <a:buFontTx/>
              <a:buNone/>
            </a:pPr>
            <a:endParaRPr lang="en-US" sz="2400" dirty="0">
              <a:solidFill>
                <a:srgbClr val="000000"/>
              </a:solidFill>
              <a:latin typeface="Verdana" pitchFamily="34" charset="0"/>
              <a:ea typeface="Verdana" pitchFamily="34" charset="0"/>
              <a:cs typeface="Verdana" pitchFamily="34" charset="0"/>
            </a:endParaRPr>
          </a:p>
          <a:p>
            <a:pPr eaLnBrk="1" hangingPunct="1">
              <a:lnSpc>
                <a:spcPct val="80000"/>
              </a:lnSpc>
              <a:buFontTx/>
              <a:buNone/>
            </a:pPr>
            <a:endParaRPr lang="en-US" sz="2400" dirty="0">
              <a:solidFill>
                <a:srgbClr val="000000"/>
              </a:solidFill>
              <a:latin typeface="Verdana" pitchFamily="34" charset="0"/>
              <a:ea typeface="Verdana" pitchFamily="34" charset="0"/>
              <a:cs typeface="Verdana" pitchFamily="34" charset="0"/>
            </a:endParaRPr>
          </a:p>
          <a:p>
            <a:pPr eaLnBrk="1" hangingPunct="1">
              <a:lnSpc>
                <a:spcPct val="80000"/>
              </a:lnSpc>
            </a:pPr>
            <a:r>
              <a:rPr lang="en-US" sz="2400" dirty="0">
                <a:solidFill>
                  <a:srgbClr val="000000"/>
                </a:solidFill>
                <a:latin typeface="Verdana" pitchFamily="34" charset="0"/>
                <a:ea typeface="Verdana" pitchFamily="34" charset="0"/>
                <a:cs typeface="Verdana" pitchFamily="34" charset="0"/>
              </a:rPr>
              <a:t>Famous </a:t>
            </a:r>
            <a:r>
              <a:rPr lang="en-US" sz="2400" b="1" dirty="0">
                <a:solidFill>
                  <a:srgbClr val="FF3300"/>
                </a:solidFill>
                <a:latin typeface="Verdana" pitchFamily="34" charset="0"/>
                <a:ea typeface="Verdana" pitchFamily="34" charset="0"/>
                <a:cs typeface="Verdana" pitchFamily="34" charset="0"/>
              </a:rPr>
              <a:t>international brands</a:t>
            </a:r>
            <a:r>
              <a:rPr lang="en-US" sz="2400" dirty="0">
                <a:solidFill>
                  <a:srgbClr val="000000"/>
                </a:solidFill>
                <a:latin typeface="Verdana" pitchFamily="34" charset="0"/>
                <a:ea typeface="Verdana" pitchFamily="34" charset="0"/>
                <a:cs typeface="Verdana" pitchFamily="34" charset="0"/>
              </a:rPr>
              <a:t> and major </a:t>
            </a:r>
          </a:p>
          <a:p>
            <a:pPr marL="0" indent="0" eaLnBrk="1" hangingPunct="1">
              <a:lnSpc>
                <a:spcPct val="80000"/>
              </a:lnSpc>
              <a:buNone/>
            </a:pPr>
            <a:r>
              <a:rPr lang="en-US" sz="2400" b="1" dirty="0">
                <a:solidFill>
                  <a:srgbClr val="000000"/>
                </a:solidFill>
                <a:latin typeface="Verdana" pitchFamily="34" charset="0"/>
                <a:ea typeface="Verdana" pitchFamily="34" charset="0"/>
                <a:cs typeface="Verdana" pitchFamily="34" charset="0"/>
              </a:rPr>
              <a:t>   </a:t>
            </a:r>
            <a:r>
              <a:rPr lang="en-US" sz="2400" b="1" dirty="0">
                <a:solidFill>
                  <a:srgbClr val="FF3300"/>
                </a:solidFill>
                <a:latin typeface="Verdana" pitchFamily="34" charset="0"/>
                <a:ea typeface="Verdana" pitchFamily="34" charset="0"/>
                <a:cs typeface="Verdana" pitchFamily="34" charset="0"/>
              </a:rPr>
              <a:t>hypermarkets</a:t>
            </a:r>
            <a:r>
              <a:rPr lang="en-US" sz="2400" dirty="0">
                <a:solidFill>
                  <a:srgbClr val="000000"/>
                </a:solidFill>
                <a:latin typeface="Verdana" pitchFamily="34" charset="0"/>
                <a:ea typeface="Verdana" pitchFamily="34" charset="0"/>
                <a:cs typeface="Verdana" pitchFamily="34" charset="0"/>
              </a:rPr>
              <a:t> in the world are some examples. </a:t>
            </a:r>
          </a:p>
          <a:p>
            <a:pPr eaLnBrk="1" hangingPunct="1">
              <a:lnSpc>
                <a:spcPct val="80000"/>
              </a:lnSpc>
            </a:pPr>
            <a:endParaRPr lang="en-US" sz="2400" dirty="0">
              <a:solidFill>
                <a:srgbClr val="000000"/>
              </a:solidFill>
              <a:latin typeface="Verdana" pitchFamily="34" charset="0"/>
              <a:ea typeface="Verdana" pitchFamily="34" charset="0"/>
              <a:cs typeface="Verdana" pitchFamily="34" charset="0"/>
            </a:endParaRPr>
          </a:p>
          <a:p>
            <a:pPr eaLnBrk="1" hangingPunct="1">
              <a:lnSpc>
                <a:spcPct val="80000"/>
              </a:lnSpc>
            </a:pPr>
            <a:endParaRPr lang="en-US" sz="2400" dirty="0">
              <a:solidFill>
                <a:srgbClr val="000000"/>
              </a:solidFill>
              <a:latin typeface="Verdana" pitchFamily="34" charset="0"/>
              <a:ea typeface="Verdana" pitchFamily="34" charset="0"/>
              <a:cs typeface="Verdana" pitchFamily="34" charset="0"/>
            </a:endParaRPr>
          </a:p>
          <a:p>
            <a:pPr eaLnBrk="1" hangingPunct="1">
              <a:lnSpc>
                <a:spcPct val="80000"/>
              </a:lnSpc>
            </a:pPr>
            <a:r>
              <a:rPr lang="en-US" sz="2400" dirty="0">
                <a:solidFill>
                  <a:srgbClr val="000000"/>
                </a:solidFill>
                <a:latin typeface="Verdana" pitchFamily="34" charset="0"/>
                <a:ea typeface="Verdana" pitchFamily="34" charset="0"/>
                <a:cs typeface="Verdana" pitchFamily="34" charset="0"/>
              </a:rPr>
              <a:t>Latest addition is world’s biggest store  </a:t>
            </a:r>
            <a:r>
              <a:rPr lang="en-US" sz="2400" b="1" dirty="0">
                <a:solidFill>
                  <a:srgbClr val="FF3300"/>
                </a:solidFill>
                <a:latin typeface="Verdana" pitchFamily="34" charset="0"/>
                <a:ea typeface="Verdana" pitchFamily="34" charset="0"/>
                <a:cs typeface="Verdana" pitchFamily="34" charset="0"/>
              </a:rPr>
              <a:t>Walmart,</a:t>
            </a:r>
            <a:r>
              <a:rPr lang="en-US" sz="2400" b="1" dirty="0">
                <a:solidFill>
                  <a:srgbClr val="000000"/>
                </a:solidFill>
                <a:latin typeface="Verdana" pitchFamily="34" charset="0"/>
                <a:ea typeface="Verdana" pitchFamily="34" charset="0"/>
                <a:cs typeface="Verdana" pitchFamily="34" charset="0"/>
              </a:rPr>
              <a:t>  </a:t>
            </a:r>
          </a:p>
          <a:p>
            <a:pPr marL="0" indent="0" eaLnBrk="1" hangingPunct="1">
              <a:lnSpc>
                <a:spcPct val="80000"/>
              </a:lnSpc>
              <a:buNone/>
            </a:pPr>
            <a:r>
              <a:rPr lang="en-US" sz="2400" b="1" dirty="0">
                <a:solidFill>
                  <a:srgbClr val="000000"/>
                </a:solidFill>
                <a:latin typeface="Verdana" pitchFamily="34" charset="0"/>
                <a:ea typeface="Verdana" pitchFamily="34" charset="0"/>
                <a:cs typeface="Verdana" pitchFamily="34" charset="0"/>
              </a:rPr>
              <a:t>   </a:t>
            </a:r>
            <a:r>
              <a:rPr lang="en-US" sz="2400" dirty="0">
                <a:solidFill>
                  <a:srgbClr val="000000"/>
                </a:solidFill>
                <a:latin typeface="Verdana" pitchFamily="34" charset="0"/>
                <a:ea typeface="Verdana" pitchFamily="34" charset="0"/>
                <a:cs typeface="Verdana" pitchFamily="34" charset="0"/>
              </a:rPr>
              <a:t>who started sourcing Halal products for Muslim customers</a:t>
            </a:r>
          </a:p>
        </p:txBody>
      </p:sp>
    </p:spTree>
    <p:extLst>
      <p:ext uri="{BB962C8B-B14F-4D97-AF65-F5344CB8AC3E}">
        <p14:creationId xmlns:p14="http://schemas.microsoft.com/office/powerpoint/2010/main" val="2627531231"/>
      </p:ext>
    </p:extLst>
  </p:cSld>
  <p:clrMapOvr>
    <a:masterClrMapping/>
  </p:clrMapOvr>
  <mc:AlternateContent xmlns:mc="http://schemas.openxmlformats.org/markup-compatibility/2006" xmlns:p14="http://schemas.microsoft.com/office/powerpoint/2010/main">
    <mc:Choice Requires="p14">
      <p:transition spd="slow" p14:dur="800">
        <p:push/>
      </p:transition>
    </mc:Choice>
    <mc:Fallback xmlns="">
      <p:transition xmlns:p14="http://schemas.microsoft.com/office/powerpoint/2010/mai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7" dur="500"/>
                                        <p:tgtEl>
                                          <p:spTgt spid="3481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0" dur="500"/>
                                        <p:tgtEl>
                                          <p:spTgt spid="3481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13" dur="500"/>
                                        <p:tgtEl>
                                          <p:spTgt spid="34819">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4819">
                                            <p:txEl>
                                              <p:pRg st="6" end="6"/>
                                            </p:txEl>
                                          </p:spTgt>
                                        </p:tgtEl>
                                        <p:attrNameLst>
                                          <p:attrName>style.visibility</p:attrName>
                                        </p:attrNameLst>
                                      </p:cBhvr>
                                      <p:to>
                                        <p:strVal val="visible"/>
                                      </p:to>
                                    </p:set>
                                    <p:animEffect transition="in" filter="fade">
                                      <p:cBhvr>
                                        <p:cTn id="18" dur="1000"/>
                                        <p:tgtEl>
                                          <p:spTgt spid="34819">
                                            <p:txEl>
                                              <p:pRg st="6" end="6"/>
                                            </p:txEl>
                                          </p:spTgt>
                                        </p:tgtEl>
                                      </p:cBhvr>
                                    </p:animEffect>
                                    <p:anim calcmode="lin" valueType="num">
                                      <p:cBhvr>
                                        <p:cTn id="19"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4819">
                                            <p:txEl>
                                              <p:pRg st="6" end="6"/>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4819">
                                            <p:txEl>
                                              <p:pRg st="7" end="7"/>
                                            </p:txEl>
                                          </p:spTgt>
                                        </p:tgtEl>
                                        <p:attrNameLst>
                                          <p:attrName>style.visibility</p:attrName>
                                        </p:attrNameLst>
                                      </p:cBhvr>
                                      <p:to>
                                        <p:strVal val="visible"/>
                                      </p:to>
                                    </p:set>
                                    <p:animEffect transition="in" filter="fade">
                                      <p:cBhvr>
                                        <p:cTn id="23" dur="1000"/>
                                        <p:tgtEl>
                                          <p:spTgt spid="34819">
                                            <p:txEl>
                                              <p:pRg st="7" end="7"/>
                                            </p:txEl>
                                          </p:spTgt>
                                        </p:tgtEl>
                                      </p:cBhvr>
                                    </p:animEffect>
                                    <p:anim calcmode="lin" valueType="num">
                                      <p:cBhvr>
                                        <p:cTn id="24" dur="10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348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4819">
                                            <p:txEl>
                                              <p:pRg st="10" end="10"/>
                                            </p:txEl>
                                          </p:spTgt>
                                        </p:tgtEl>
                                        <p:attrNameLst>
                                          <p:attrName>style.visibility</p:attrName>
                                        </p:attrNameLst>
                                      </p:cBhvr>
                                      <p:to>
                                        <p:strVal val="visible"/>
                                      </p:to>
                                    </p:set>
                                    <p:animEffect transition="in" filter="wipe(down)">
                                      <p:cBhvr>
                                        <p:cTn id="30" dur="580">
                                          <p:stCondLst>
                                            <p:cond delay="0"/>
                                          </p:stCondLst>
                                        </p:cTn>
                                        <p:tgtEl>
                                          <p:spTgt spid="34819">
                                            <p:txEl>
                                              <p:pRg st="10" end="10"/>
                                            </p:txEl>
                                          </p:spTgt>
                                        </p:tgtEl>
                                      </p:cBhvr>
                                    </p:animEffect>
                                    <p:anim calcmode="lin" valueType="num">
                                      <p:cBhvr>
                                        <p:cTn id="31" dur="1822" tmFilter="0,0; 0.14,0.36; 0.43,0.73; 0.71,0.91; 1.0,1.0">
                                          <p:stCondLst>
                                            <p:cond delay="0"/>
                                          </p:stCondLst>
                                        </p:cTn>
                                        <p:tgtEl>
                                          <p:spTgt spid="34819">
                                            <p:txEl>
                                              <p:pRg st="10" end="1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4819">
                                            <p:txEl>
                                              <p:pRg st="10" end="1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4819">
                                            <p:txEl>
                                              <p:pRg st="10" end="1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4819">
                                            <p:txEl>
                                              <p:pRg st="10" end="1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4819">
                                            <p:txEl>
                                              <p:pRg st="10" end="1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4819">
                                            <p:txEl>
                                              <p:pRg st="10" end="10"/>
                                            </p:txEl>
                                          </p:spTgt>
                                        </p:tgtEl>
                                      </p:cBhvr>
                                      <p:to x="100000" y="60000"/>
                                    </p:animScale>
                                    <p:animScale>
                                      <p:cBhvr>
                                        <p:cTn id="37" dur="166" decel="50000">
                                          <p:stCondLst>
                                            <p:cond delay="676"/>
                                          </p:stCondLst>
                                        </p:cTn>
                                        <p:tgtEl>
                                          <p:spTgt spid="34819">
                                            <p:txEl>
                                              <p:pRg st="10" end="10"/>
                                            </p:txEl>
                                          </p:spTgt>
                                        </p:tgtEl>
                                      </p:cBhvr>
                                      <p:to x="100000" y="100000"/>
                                    </p:animScale>
                                    <p:animScale>
                                      <p:cBhvr>
                                        <p:cTn id="38" dur="26">
                                          <p:stCondLst>
                                            <p:cond delay="1312"/>
                                          </p:stCondLst>
                                        </p:cTn>
                                        <p:tgtEl>
                                          <p:spTgt spid="34819">
                                            <p:txEl>
                                              <p:pRg st="10" end="10"/>
                                            </p:txEl>
                                          </p:spTgt>
                                        </p:tgtEl>
                                      </p:cBhvr>
                                      <p:to x="100000" y="80000"/>
                                    </p:animScale>
                                    <p:animScale>
                                      <p:cBhvr>
                                        <p:cTn id="39" dur="166" decel="50000">
                                          <p:stCondLst>
                                            <p:cond delay="1338"/>
                                          </p:stCondLst>
                                        </p:cTn>
                                        <p:tgtEl>
                                          <p:spTgt spid="34819">
                                            <p:txEl>
                                              <p:pRg st="10" end="10"/>
                                            </p:txEl>
                                          </p:spTgt>
                                        </p:tgtEl>
                                      </p:cBhvr>
                                      <p:to x="100000" y="100000"/>
                                    </p:animScale>
                                    <p:animScale>
                                      <p:cBhvr>
                                        <p:cTn id="40" dur="26">
                                          <p:stCondLst>
                                            <p:cond delay="1642"/>
                                          </p:stCondLst>
                                        </p:cTn>
                                        <p:tgtEl>
                                          <p:spTgt spid="34819">
                                            <p:txEl>
                                              <p:pRg st="10" end="10"/>
                                            </p:txEl>
                                          </p:spTgt>
                                        </p:tgtEl>
                                      </p:cBhvr>
                                      <p:to x="100000" y="90000"/>
                                    </p:animScale>
                                    <p:animScale>
                                      <p:cBhvr>
                                        <p:cTn id="41" dur="166" decel="50000">
                                          <p:stCondLst>
                                            <p:cond delay="1668"/>
                                          </p:stCondLst>
                                        </p:cTn>
                                        <p:tgtEl>
                                          <p:spTgt spid="34819">
                                            <p:txEl>
                                              <p:pRg st="10" end="10"/>
                                            </p:txEl>
                                          </p:spTgt>
                                        </p:tgtEl>
                                      </p:cBhvr>
                                      <p:to x="100000" y="100000"/>
                                    </p:animScale>
                                    <p:animScale>
                                      <p:cBhvr>
                                        <p:cTn id="42" dur="26">
                                          <p:stCondLst>
                                            <p:cond delay="1808"/>
                                          </p:stCondLst>
                                        </p:cTn>
                                        <p:tgtEl>
                                          <p:spTgt spid="34819">
                                            <p:txEl>
                                              <p:pRg st="10" end="10"/>
                                            </p:txEl>
                                          </p:spTgt>
                                        </p:tgtEl>
                                      </p:cBhvr>
                                      <p:to x="100000" y="95000"/>
                                    </p:animScale>
                                    <p:animScale>
                                      <p:cBhvr>
                                        <p:cTn id="43" dur="166" decel="50000">
                                          <p:stCondLst>
                                            <p:cond delay="1834"/>
                                          </p:stCondLst>
                                        </p:cTn>
                                        <p:tgtEl>
                                          <p:spTgt spid="34819">
                                            <p:txEl>
                                              <p:pRg st="10" end="10"/>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4819">
                                            <p:txEl>
                                              <p:pRg st="11" end="11"/>
                                            </p:txEl>
                                          </p:spTgt>
                                        </p:tgtEl>
                                        <p:attrNameLst>
                                          <p:attrName>style.visibility</p:attrName>
                                        </p:attrNameLst>
                                      </p:cBhvr>
                                      <p:to>
                                        <p:strVal val="visible"/>
                                      </p:to>
                                    </p:set>
                                    <p:animEffect transition="in" filter="wipe(down)">
                                      <p:cBhvr>
                                        <p:cTn id="46" dur="580">
                                          <p:stCondLst>
                                            <p:cond delay="0"/>
                                          </p:stCondLst>
                                        </p:cTn>
                                        <p:tgtEl>
                                          <p:spTgt spid="34819">
                                            <p:txEl>
                                              <p:pRg st="11" end="11"/>
                                            </p:txEl>
                                          </p:spTgt>
                                        </p:tgtEl>
                                      </p:cBhvr>
                                    </p:animEffect>
                                    <p:anim calcmode="lin" valueType="num">
                                      <p:cBhvr>
                                        <p:cTn id="47" dur="1822" tmFilter="0,0; 0.14,0.36; 0.43,0.73; 0.71,0.91; 1.0,1.0">
                                          <p:stCondLst>
                                            <p:cond delay="0"/>
                                          </p:stCondLst>
                                        </p:cTn>
                                        <p:tgtEl>
                                          <p:spTgt spid="34819">
                                            <p:txEl>
                                              <p:pRg st="11" end="11"/>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4819">
                                            <p:txEl>
                                              <p:pRg st="11" end="11"/>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4819">
                                            <p:txEl>
                                              <p:pRg st="11" end="11"/>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4819">
                                            <p:txEl>
                                              <p:pRg st="11" end="11"/>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4819">
                                            <p:txEl>
                                              <p:pRg st="11" end="11"/>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4819">
                                            <p:txEl>
                                              <p:pRg st="11" end="11"/>
                                            </p:txEl>
                                          </p:spTgt>
                                        </p:tgtEl>
                                      </p:cBhvr>
                                      <p:to x="100000" y="60000"/>
                                    </p:animScale>
                                    <p:animScale>
                                      <p:cBhvr>
                                        <p:cTn id="53" dur="166" decel="50000">
                                          <p:stCondLst>
                                            <p:cond delay="676"/>
                                          </p:stCondLst>
                                        </p:cTn>
                                        <p:tgtEl>
                                          <p:spTgt spid="34819">
                                            <p:txEl>
                                              <p:pRg st="11" end="11"/>
                                            </p:txEl>
                                          </p:spTgt>
                                        </p:tgtEl>
                                      </p:cBhvr>
                                      <p:to x="100000" y="100000"/>
                                    </p:animScale>
                                    <p:animScale>
                                      <p:cBhvr>
                                        <p:cTn id="54" dur="26">
                                          <p:stCondLst>
                                            <p:cond delay="1312"/>
                                          </p:stCondLst>
                                        </p:cTn>
                                        <p:tgtEl>
                                          <p:spTgt spid="34819">
                                            <p:txEl>
                                              <p:pRg st="11" end="11"/>
                                            </p:txEl>
                                          </p:spTgt>
                                        </p:tgtEl>
                                      </p:cBhvr>
                                      <p:to x="100000" y="80000"/>
                                    </p:animScale>
                                    <p:animScale>
                                      <p:cBhvr>
                                        <p:cTn id="55" dur="166" decel="50000">
                                          <p:stCondLst>
                                            <p:cond delay="1338"/>
                                          </p:stCondLst>
                                        </p:cTn>
                                        <p:tgtEl>
                                          <p:spTgt spid="34819">
                                            <p:txEl>
                                              <p:pRg st="11" end="11"/>
                                            </p:txEl>
                                          </p:spTgt>
                                        </p:tgtEl>
                                      </p:cBhvr>
                                      <p:to x="100000" y="100000"/>
                                    </p:animScale>
                                    <p:animScale>
                                      <p:cBhvr>
                                        <p:cTn id="56" dur="26">
                                          <p:stCondLst>
                                            <p:cond delay="1642"/>
                                          </p:stCondLst>
                                        </p:cTn>
                                        <p:tgtEl>
                                          <p:spTgt spid="34819">
                                            <p:txEl>
                                              <p:pRg st="11" end="11"/>
                                            </p:txEl>
                                          </p:spTgt>
                                        </p:tgtEl>
                                      </p:cBhvr>
                                      <p:to x="100000" y="90000"/>
                                    </p:animScale>
                                    <p:animScale>
                                      <p:cBhvr>
                                        <p:cTn id="57" dur="166" decel="50000">
                                          <p:stCondLst>
                                            <p:cond delay="1668"/>
                                          </p:stCondLst>
                                        </p:cTn>
                                        <p:tgtEl>
                                          <p:spTgt spid="34819">
                                            <p:txEl>
                                              <p:pRg st="11" end="11"/>
                                            </p:txEl>
                                          </p:spTgt>
                                        </p:tgtEl>
                                      </p:cBhvr>
                                      <p:to x="100000" y="100000"/>
                                    </p:animScale>
                                    <p:animScale>
                                      <p:cBhvr>
                                        <p:cTn id="58" dur="26">
                                          <p:stCondLst>
                                            <p:cond delay="1808"/>
                                          </p:stCondLst>
                                        </p:cTn>
                                        <p:tgtEl>
                                          <p:spTgt spid="34819">
                                            <p:txEl>
                                              <p:pRg st="11" end="11"/>
                                            </p:txEl>
                                          </p:spTgt>
                                        </p:tgtEl>
                                      </p:cBhvr>
                                      <p:to x="100000" y="95000"/>
                                    </p:animScale>
                                    <p:animScale>
                                      <p:cBhvr>
                                        <p:cTn id="59" dur="166" decel="50000">
                                          <p:stCondLst>
                                            <p:cond delay="1834"/>
                                          </p:stCondLst>
                                        </p:cTn>
                                        <p:tgtEl>
                                          <p:spTgt spid="34819">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2031" y="633047"/>
            <a:ext cx="8229600" cy="639762"/>
          </a:xfrm>
        </p:spPr>
        <p:txBody>
          <a:bodyPr>
            <a:normAutofit/>
          </a:bodyPr>
          <a:lstStyle/>
          <a:p>
            <a:pPr algn="l" eaLnBrk="1" hangingPunct="1"/>
            <a:r>
              <a:rPr lang="en-US" sz="3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Global</a:t>
            </a:r>
            <a:r>
              <a:rPr lang="en-US" sz="34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n-US" sz="3400" b="1" dirty="0">
                <a:solidFill>
                  <a:srgbClr val="FF0000"/>
                </a:solidFill>
                <a:latin typeface="Verdana" panose="020B0604030504040204" pitchFamily="34" charset="0"/>
                <a:ea typeface="Verdana" panose="020B0604030504040204" pitchFamily="34" charset="0"/>
                <a:cs typeface="Verdana" panose="020B0604030504040204" pitchFamily="34" charset="0"/>
              </a:rPr>
              <a:t>Halal Market</a:t>
            </a:r>
          </a:p>
        </p:txBody>
      </p:sp>
      <p:sp>
        <p:nvSpPr>
          <p:cNvPr id="8195" name="Rectangle 3"/>
          <p:cNvSpPr>
            <a:spLocks noGrp="1" noChangeArrowheads="1"/>
          </p:cNvSpPr>
          <p:nvPr>
            <p:ph idx="1"/>
          </p:nvPr>
        </p:nvSpPr>
        <p:spPr>
          <a:xfrm>
            <a:off x="351692" y="1752600"/>
            <a:ext cx="8370277" cy="4800600"/>
          </a:xfrm>
        </p:spPr>
        <p:txBody>
          <a:bodyPr>
            <a:noAutofit/>
          </a:bodyPr>
          <a:lstStyle/>
          <a:p>
            <a:pPr algn="ctr">
              <a:lnSpc>
                <a:spcPct val="80000"/>
              </a:lnSpc>
              <a:buFont typeface="Wingdings" panose="05000000000000000000" pitchFamily="2" charset="2"/>
              <a:buChar char="ü"/>
            </a:pPr>
            <a:r>
              <a:rPr lang="en-US" sz="2800" dirty="0">
                <a:solidFill>
                  <a:schemeClr val="accent4">
                    <a:lumMod val="10000"/>
                  </a:schemeClr>
                </a:solidFill>
                <a:latin typeface="Verdana" pitchFamily="34" charset="0"/>
                <a:ea typeface="Verdana" pitchFamily="34" charset="0"/>
                <a:cs typeface="Verdana" pitchFamily="34" charset="0"/>
              </a:rPr>
              <a:t>World Halal Forum &amp; TIME Magazine</a:t>
            </a:r>
          </a:p>
          <a:p>
            <a:pPr algn="ctr">
              <a:lnSpc>
                <a:spcPct val="80000"/>
              </a:lnSpc>
              <a:buFont typeface="Wingdings" panose="05000000000000000000" pitchFamily="2" charset="2"/>
              <a:buChar char="ü"/>
            </a:pPr>
            <a:r>
              <a:rPr lang="en-US" sz="2800" dirty="0">
                <a:solidFill>
                  <a:schemeClr val="accent4">
                    <a:lumMod val="10000"/>
                  </a:schemeClr>
                </a:solidFill>
                <a:latin typeface="Verdana" pitchFamily="34" charset="0"/>
                <a:ea typeface="Verdana" pitchFamily="34" charset="0"/>
                <a:cs typeface="Verdana" pitchFamily="34" charset="0"/>
              </a:rPr>
              <a:t> Total size of Global </a:t>
            </a:r>
            <a:r>
              <a:rPr lang="en-US" sz="2800" b="1" dirty="0">
                <a:solidFill>
                  <a:srgbClr val="FF0000"/>
                </a:solidFill>
                <a:latin typeface="Verdana" pitchFamily="34" charset="0"/>
                <a:ea typeface="Verdana" pitchFamily="34" charset="0"/>
                <a:cs typeface="Verdana" pitchFamily="34" charset="0"/>
              </a:rPr>
              <a:t>Halal food market</a:t>
            </a:r>
            <a:r>
              <a:rPr lang="en-US" sz="2800" dirty="0">
                <a:solidFill>
                  <a:srgbClr val="FF0000"/>
                </a:solidFill>
                <a:latin typeface="Verdana" pitchFamily="34" charset="0"/>
                <a:ea typeface="Verdana" pitchFamily="34" charset="0"/>
                <a:cs typeface="Verdana" pitchFamily="34" charset="0"/>
              </a:rPr>
              <a:t> </a:t>
            </a:r>
            <a:r>
              <a:rPr lang="en-US" sz="2800" dirty="0">
                <a:latin typeface="Verdana" pitchFamily="34" charset="0"/>
                <a:ea typeface="Verdana" pitchFamily="34" charset="0"/>
                <a:cs typeface="Verdana" pitchFamily="34" charset="0"/>
              </a:rPr>
              <a:t>is </a:t>
            </a:r>
            <a:r>
              <a:rPr lang="en-US" sz="2800" b="1" dirty="0">
                <a:solidFill>
                  <a:srgbClr val="FF0000"/>
                </a:solidFill>
                <a:latin typeface="Verdana" pitchFamily="34" charset="0"/>
                <a:ea typeface="Verdana" pitchFamily="34" charset="0"/>
                <a:cs typeface="Verdana" pitchFamily="34" charset="0"/>
              </a:rPr>
              <a:t>$632 billion</a:t>
            </a:r>
            <a:r>
              <a:rPr lang="en-US" sz="2800" b="1" dirty="0">
                <a:solidFill>
                  <a:schemeClr val="bg1">
                    <a:lumMod val="50000"/>
                  </a:schemeClr>
                </a:solidFill>
                <a:latin typeface="Verdana" pitchFamily="34" charset="0"/>
                <a:ea typeface="Verdana" pitchFamily="34" charset="0"/>
                <a:cs typeface="Verdana" pitchFamily="34" charset="0"/>
              </a:rPr>
              <a:t>.</a:t>
            </a:r>
            <a:endParaRPr lang="en-US" sz="2800" b="1" dirty="0">
              <a:solidFill>
                <a:schemeClr val="accent4">
                  <a:lumMod val="10000"/>
                </a:schemeClr>
              </a:solidFill>
              <a:latin typeface="Verdana" pitchFamily="34" charset="0"/>
              <a:ea typeface="Verdana" pitchFamily="34" charset="0"/>
              <a:cs typeface="Verdana" pitchFamily="34" charset="0"/>
            </a:endParaRPr>
          </a:p>
          <a:p>
            <a:pPr eaLnBrk="1" hangingPunct="1">
              <a:lnSpc>
                <a:spcPct val="80000"/>
              </a:lnSpc>
              <a:buFont typeface="Wingdings" panose="05000000000000000000" pitchFamily="2" charset="2"/>
              <a:buChar char="ü"/>
            </a:pPr>
            <a:endParaRPr lang="en-US" sz="2800" b="1" dirty="0">
              <a:solidFill>
                <a:schemeClr val="accent4">
                  <a:lumMod val="10000"/>
                </a:schemeClr>
              </a:solidFill>
              <a:latin typeface="Verdana" pitchFamily="34" charset="0"/>
              <a:ea typeface="Verdana" pitchFamily="34" charset="0"/>
              <a:cs typeface="Verdana" pitchFamily="34" charset="0"/>
            </a:endParaRPr>
          </a:p>
          <a:p>
            <a:pPr eaLnBrk="1" hangingPunct="1">
              <a:lnSpc>
                <a:spcPct val="80000"/>
              </a:lnSpc>
              <a:buFont typeface="Wingdings" panose="05000000000000000000" pitchFamily="2" charset="2"/>
              <a:buChar char="ü"/>
            </a:pPr>
            <a:r>
              <a:rPr lang="en-US" sz="2800" dirty="0">
                <a:solidFill>
                  <a:schemeClr val="accent4">
                    <a:lumMod val="10000"/>
                  </a:schemeClr>
                </a:solidFill>
                <a:latin typeface="Verdana" pitchFamily="34" charset="0"/>
                <a:ea typeface="Verdana" pitchFamily="34" charset="0"/>
                <a:cs typeface="Verdana" pitchFamily="34" charset="0"/>
              </a:rPr>
              <a:t>Based on Muslim population of </a:t>
            </a:r>
            <a:r>
              <a:rPr lang="en-US" sz="2800" dirty="0" err="1">
                <a:solidFill>
                  <a:schemeClr val="accent4">
                    <a:lumMod val="10000"/>
                  </a:schemeClr>
                </a:solidFill>
                <a:latin typeface="Verdana" pitchFamily="34" charset="0"/>
                <a:ea typeface="Verdana" pitchFamily="34" charset="0"/>
                <a:cs typeface="Verdana" pitchFamily="34" charset="0"/>
              </a:rPr>
              <a:t>approx</a:t>
            </a:r>
            <a:r>
              <a:rPr lang="en-US" sz="2800" dirty="0">
                <a:solidFill>
                  <a:schemeClr val="accent4">
                    <a:lumMod val="10000"/>
                  </a:schemeClr>
                </a:solidFill>
                <a:latin typeface="Verdana" pitchFamily="34" charset="0"/>
                <a:ea typeface="Verdana" pitchFamily="34" charset="0"/>
                <a:cs typeface="Verdana" pitchFamily="34" charset="0"/>
              </a:rPr>
              <a:t> 1.73 billion.  </a:t>
            </a:r>
          </a:p>
          <a:p>
            <a:pPr eaLnBrk="1" hangingPunct="1">
              <a:lnSpc>
                <a:spcPct val="80000"/>
              </a:lnSpc>
              <a:buFont typeface="Wingdings" panose="05000000000000000000" pitchFamily="2" charset="2"/>
              <a:buChar char="ü"/>
            </a:pPr>
            <a:endParaRPr lang="en-US" sz="2800" dirty="0">
              <a:solidFill>
                <a:schemeClr val="accent4">
                  <a:lumMod val="10000"/>
                </a:schemeClr>
              </a:solidFill>
              <a:latin typeface="Verdana" pitchFamily="34" charset="0"/>
              <a:ea typeface="Verdana" pitchFamily="34" charset="0"/>
              <a:cs typeface="Verdana" pitchFamily="34" charset="0"/>
            </a:endParaRPr>
          </a:p>
          <a:p>
            <a:pPr>
              <a:lnSpc>
                <a:spcPct val="80000"/>
              </a:lnSpc>
              <a:buFont typeface="Wingdings" panose="05000000000000000000" pitchFamily="2" charset="2"/>
              <a:buChar char="ü"/>
            </a:pPr>
            <a:r>
              <a:rPr lang="en-US" sz="2800" dirty="0">
                <a:solidFill>
                  <a:srgbClr val="FF0000"/>
                </a:solidFill>
                <a:latin typeface="Verdana" pitchFamily="34" charset="0"/>
                <a:ea typeface="Verdana" pitchFamily="34" charset="0"/>
                <a:cs typeface="Verdana" pitchFamily="34" charset="0"/>
              </a:rPr>
              <a:t>Total figure will be much higher with non-Muslim consumers</a:t>
            </a:r>
            <a:endParaRPr lang="en-US" sz="2800" dirty="0">
              <a:solidFill>
                <a:schemeClr val="accent4">
                  <a:lumMod val="10000"/>
                </a:schemeClr>
              </a:solidFill>
              <a:latin typeface="Verdana" pitchFamily="34" charset="0"/>
              <a:ea typeface="Verdana" pitchFamily="34" charset="0"/>
              <a:cs typeface="Verdana" pitchFamily="34" charset="0"/>
            </a:endParaRPr>
          </a:p>
          <a:p>
            <a:pPr eaLnBrk="1" hangingPunct="1">
              <a:lnSpc>
                <a:spcPct val="80000"/>
              </a:lnSpc>
              <a:buFont typeface="Wingdings" panose="05000000000000000000" pitchFamily="2" charset="2"/>
              <a:buChar char="ü"/>
            </a:pPr>
            <a:endParaRPr lang="en-US" sz="2800" dirty="0">
              <a:solidFill>
                <a:schemeClr val="accent4">
                  <a:lumMod val="10000"/>
                </a:schemeClr>
              </a:solidFill>
              <a:latin typeface="Verdana" pitchFamily="34" charset="0"/>
              <a:ea typeface="Verdana" pitchFamily="34" charset="0"/>
              <a:cs typeface="Verdana" pitchFamily="34" charset="0"/>
            </a:endParaRPr>
          </a:p>
          <a:p>
            <a:pPr eaLnBrk="1" hangingPunct="1">
              <a:lnSpc>
                <a:spcPct val="80000"/>
              </a:lnSpc>
              <a:buFont typeface="Wingdings" panose="05000000000000000000" pitchFamily="2" charset="2"/>
              <a:buChar char="ü"/>
            </a:pPr>
            <a:r>
              <a:rPr lang="en-US" sz="2800" dirty="0">
                <a:solidFill>
                  <a:schemeClr val="accent4">
                    <a:lumMod val="10000"/>
                  </a:schemeClr>
                </a:solidFill>
                <a:latin typeface="Verdana" pitchFamily="34" charset="0"/>
                <a:ea typeface="Verdana" pitchFamily="34" charset="0"/>
                <a:cs typeface="Verdana" pitchFamily="34" charset="0"/>
              </a:rPr>
              <a:t>The total </a:t>
            </a:r>
            <a:r>
              <a:rPr lang="en-US" b="1" dirty="0">
                <a:solidFill>
                  <a:srgbClr val="FF0000"/>
                </a:solidFill>
                <a:latin typeface="Verdana" pitchFamily="34" charset="0"/>
                <a:ea typeface="Verdana" pitchFamily="34" charset="0"/>
                <a:cs typeface="Verdana" pitchFamily="34" charset="0"/>
              </a:rPr>
              <a:t>Global Halal market</a:t>
            </a:r>
            <a:r>
              <a:rPr lang="en-US" dirty="0">
                <a:solidFill>
                  <a:srgbClr val="FF0000"/>
                </a:solidFill>
                <a:latin typeface="Verdana" pitchFamily="34" charset="0"/>
                <a:ea typeface="Verdana" pitchFamily="34" charset="0"/>
                <a:cs typeface="Verdana" pitchFamily="34" charset="0"/>
              </a:rPr>
              <a:t> </a:t>
            </a:r>
            <a:r>
              <a:rPr lang="en-US" sz="2800" dirty="0">
                <a:solidFill>
                  <a:schemeClr val="accent4">
                    <a:lumMod val="10000"/>
                  </a:schemeClr>
                </a:solidFill>
                <a:latin typeface="Verdana" pitchFamily="34" charset="0"/>
                <a:ea typeface="Verdana" pitchFamily="34" charset="0"/>
                <a:cs typeface="Verdana" pitchFamily="34" charset="0"/>
              </a:rPr>
              <a:t>ranges around </a:t>
            </a:r>
            <a:r>
              <a:rPr lang="en-US" b="1" dirty="0">
                <a:solidFill>
                  <a:srgbClr val="FF0000"/>
                </a:solidFill>
                <a:latin typeface="Verdana" pitchFamily="34" charset="0"/>
                <a:ea typeface="Verdana" pitchFamily="34" charset="0"/>
                <a:cs typeface="Verdana" pitchFamily="34" charset="0"/>
              </a:rPr>
              <a:t>US$ 3 trillion per annum</a:t>
            </a:r>
            <a:r>
              <a:rPr lang="en-US" dirty="0">
                <a:solidFill>
                  <a:srgbClr val="FF0000"/>
                </a:solidFill>
                <a:latin typeface="Verdana" pitchFamily="34" charset="0"/>
                <a:ea typeface="Verdana" pitchFamily="34" charset="0"/>
                <a:cs typeface="Verdana" pitchFamily="34" charset="0"/>
              </a:rPr>
              <a:t>.</a:t>
            </a:r>
          </a:p>
          <a:p>
            <a:pPr eaLnBrk="1" hangingPunct="1">
              <a:lnSpc>
                <a:spcPct val="80000"/>
              </a:lnSpc>
            </a:pPr>
            <a:endParaRPr lang="en-US" sz="2800" dirty="0">
              <a:solidFill>
                <a:schemeClr val="bg1">
                  <a:lumMod val="50000"/>
                </a:schemeClr>
              </a:solidFill>
              <a:latin typeface="Verdana" pitchFamily="34" charset="0"/>
              <a:ea typeface="Verdana" pitchFamily="34" charset="0"/>
              <a:cs typeface="Verdana" pitchFamily="34" charset="0"/>
            </a:endParaRPr>
          </a:p>
          <a:p>
            <a:pPr eaLnBrk="1" hangingPunct="1">
              <a:lnSpc>
                <a:spcPct val="80000"/>
              </a:lnSpc>
            </a:pPr>
            <a:endParaRPr lang="en-US" sz="2800" u="sng"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5629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 calcmode="lin" valueType="num">
                                      <p:cBhvr additive="base">
                                        <p:cTn id="12"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 calcmode="lin" valueType="num">
                                      <p:cBhvr additive="base">
                                        <p:cTn id="18"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195">
                                            <p:txEl>
                                              <p:pRg st="5" end="5"/>
                                            </p:txEl>
                                          </p:spTgt>
                                        </p:tgtEl>
                                        <p:attrNameLst>
                                          <p:attrName>style.visibility</p:attrName>
                                        </p:attrNameLst>
                                      </p:cBhvr>
                                      <p:to>
                                        <p:strVal val="visible"/>
                                      </p:to>
                                    </p:set>
                                    <p:anim calcmode="lin" valueType="num">
                                      <p:cBhvr additive="base">
                                        <p:cTn id="24" dur="500" fill="hold"/>
                                        <p:tgtEl>
                                          <p:spTgt spid="8195">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8195">
                                            <p:txEl>
                                              <p:pRg st="7" end="7"/>
                                            </p:txEl>
                                          </p:spTgt>
                                        </p:tgtEl>
                                        <p:attrNameLst>
                                          <p:attrName>style.visibility</p:attrName>
                                        </p:attrNameLst>
                                      </p:cBhvr>
                                      <p:to>
                                        <p:strVal val="visible"/>
                                      </p:to>
                                    </p:set>
                                    <p:anim calcmode="lin" valueType="num">
                                      <p:cBhvr additive="base">
                                        <p:cTn id="30"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prstClr val="black">
                    <a:tint val="75000"/>
                  </a:prstClr>
                </a:solidFill>
                <a:latin typeface="Calibri"/>
              </a:rPr>
              <a:t> </a:t>
            </a:r>
          </a:p>
        </p:txBody>
      </p:sp>
      <p:sp>
        <p:nvSpPr>
          <p:cNvPr id="4" name="Rectangle 1"/>
          <p:cNvSpPr>
            <a:spLocks noChangeArrowheads="1"/>
          </p:cNvSpPr>
          <p:nvPr/>
        </p:nvSpPr>
        <p:spPr bwMode="auto">
          <a:xfrm>
            <a:off x="281354" y="139774"/>
            <a:ext cx="7174523" cy="1923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288925" algn="l"/>
                <a:tab pos="1246188" algn="ctr"/>
              </a:tabLst>
              <a:defRPr>
                <a:solidFill>
                  <a:schemeClr val="tx1"/>
                </a:solidFill>
                <a:latin typeface="Arial" panose="020B0604020202020204" pitchFamily="34" charset="0"/>
              </a:defRPr>
            </a:lvl1pPr>
            <a:lvl2pPr eaLnBrk="0" hangingPunct="0">
              <a:tabLst>
                <a:tab pos="288925" algn="l"/>
                <a:tab pos="1246188" algn="ctr"/>
              </a:tabLst>
              <a:defRPr>
                <a:solidFill>
                  <a:schemeClr val="tx1"/>
                </a:solidFill>
                <a:latin typeface="Arial" panose="020B0604020202020204" pitchFamily="34" charset="0"/>
              </a:defRPr>
            </a:lvl2pPr>
            <a:lvl3pPr eaLnBrk="0" hangingPunct="0">
              <a:tabLst>
                <a:tab pos="288925" algn="l"/>
                <a:tab pos="1246188" algn="ctr"/>
              </a:tabLst>
              <a:defRPr>
                <a:solidFill>
                  <a:schemeClr val="tx1"/>
                </a:solidFill>
                <a:latin typeface="Arial" panose="020B0604020202020204" pitchFamily="34" charset="0"/>
              </a:defRPr>
            </a:lvl3pPr>
            <a:lvl4pPr eaLnBrk="0" hangingPunct="0">
              <a:tabLst>
                <a:tab pos="288925" algn="l"/>
                <a:tab pos="1246188" algn="ctr"/>
              </a:tabLst>
              <a:defRPr>
                <a:solidFill>
                  <a:schemeClr val="tx1"/>
                </a:solidFill>
                <a:latin typeface="Arial" panose="020B0604020202020204" pitchFamily="34" charset="0"/>
              </a:defRPr>
            </a:lvl4pPr>
            <a:lvl5pPr eaLnBrk="0" hangingPunct="0">
              <a:tabLst>
                <a:tab pos="288925" algn="l"/>
                <a:tab pos="1246188" algn="ctr"/>
              </a:tabLst>
              <a:defRPr>
                <a:solidFill>
                  <a:schemeClr val="tx1"/>
                </a:solidFill>
                <a:latin typeface="Arial" panose="020B0604020202020204" pitchFamily="34" charset="0"/>
              </a:defRPr>
            </a:lvl5pPr>
            <a:lvl6pPr eaLnBrk="0" fontAlgn="base" hangingPunct="0">
              <a:spcBef>
                <a:spcPct val="0"/>
              </a:spcBef>
              <a:spcAft>
                <a:spcPct val="0"/>
              </a:spcAft>
              <a:tabLst>
                <a:tab pos="288925" algn="l"/>
                <a:tab pos="1246188" algn="ctr"/>
              </a:tabLst>
              <a:defRPr>
                <a:solidFill>
                  <a:schemeClr val="tx1"/>
                </a:solidFill>
                <a:latin typeface="Arial" panose="020B0604020202020204" pitchFamily="34" charset="0"/>
              </a:defRPr>
            </a:lvl6pPr>
            <a:lvl7pPr eaLnBrk="0" fontAlgn="base" hangingPunct="0">
              <a:spcBef>
                <a:spcPct val="0"/>
              </a:spcBef>
              <a:spcAft>
                <a:spcPct val="0"/>
              </a:spcAft>
              <a:tabLst>
                <a:tab pos="288925" algn="l"/>
                <a:tab pos="1246188" algn="ctr"/>
              </a:tabLst>
              <a:defRPr>
                <a:solidFill>
                  <a:schemeClr val="tx1"/>
                </a:solidFill>
                <a:latin typeface="Arial" panose="020B0604020202020204" pitchFamily="34" charset="0"/>
              </a:defRPr>
            </a:lvl7pPr>
            <a:lvl8pPr eaLnBrk="0" fontAlgn="base" hangingPunct="0">
              <a:spcBef>
                <a:spcPct val="0"/>
              </a:spcBef>
              <a:spcAft>
                <a:spcPct val="0"/>
              </a:spcAft>
              <a:tabLst>
                <a:tab pos="288925" algn="l"/>
                <a:tab pos="1246188" algn="ctr"/>
              </a:tabLst>
              <a:defRPr>
                <a:solidFill>
                  <a:schemeClr val="tx1"/>
                </a:solidFill>
                <a:latin typeface="Arial" panose="020B0604020202020204" pitchFamily="34" charset="0"/>
              </a:defRPr>
            </a:lvl8pPr>
            <a:lvl9pPr eaLnBrk="0" fontAlgn="base" hangingPunct="0">
              <a:spcBef>
                <a:spcPct val="0"/>
              </a:spcBef>
              <a:spcAft>
                <a:spcPct val="0"/>
              </a:spcAft>
              <a:tabLst>
                <a:tab pos="288925" algn="l"/>
                <a:tab pos="1246188"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8925" algn="l"/>
                <a:tab pos="1246188" algn="ctr"/>
              </a:tabLst>
            </a:pPr>
            <a:r>
              <a:rPr kumimoji="0" lang="en-US" altLang="en-US" sz="4000" b="1" i="0" strike="noStrike" cap="none" normalizeH="0" baseline="0" dirty="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GLOBAL HALAL MARKET</a:t>
            </a:r>
          </a:p>
          <a:p>
            <a:pPr marL="0" marR="0" lvl="0" indent="0" algn="l" defTabSz="914400" rtl="0" eaLnBrk="0" fontAlgn="base" latinLnBrk="0" hangingPunct="0">
              <a:lnSpc>
                <a:spcPct val="100000"/>
              </a:lnSpc>
              <a:spcBef>
                <a:spcPct val="0"/>
              </a:spcBef>
              <a:spcAft>
                <a:spcPct val="0"/>
              </a:spcAft>
              <a:buClrTx/>
              <a:buSzTx/>
              <a:buFontTx/>
              <a:buNone/>
              <a:tabLst>
                <a:tab pos="288925" algn="l"/>
                <a:tab pos="1246188" algn="ctr"/>
              </a:tabLst>
            </a:pPr>
            <a:endParaRPr kumimoji="0" lang="en-US" altLang="en-US" sz="500" b="0" i="0" u="none" strike="noStrike" cap="none" normalizeH="0" baseline="0" dirty="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endParaRPr>
          </a:p>
          <a:p>
            <a:pPr lvl="0"/>
            <a:r>
              <a:rPr kumimoji="0" lang="en-US" altLang="en-US" sz="2400" b="0" i="0" u="none" strike="noStrike" cap="none" normalizeH="0" baseline="0" dirty="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The </a:t>
            </a:r>
            <a:r>
              <a:rPr lang="en-US" altLang="en-US" sz="2400" dirty="0">
                <a:solidFill>
                  <a:srgbClr val="FF0000"/>
                </a:solidFill>
                <a:latin typeface="Verdana" panose="020B0604030504040204" pitchFamily="34" charset="0"/>
                <a:ea typeface="Verdana" panose="020B0604030504040204" pitchFamily="34" charset="0"/>
                <a:cs typeface="Verdana" panose="020B0604030504040204" pitchFamily="34" charset="0"/>
              </a:rPr>
              <a:t>USD $ 3 Trillion </a:t>
            </a:r>
            <a:r>
              <a:rPr kumimoji="0" lang="en-US" altLang="en-US" sz="2400" b="0" i="0" u="none" strike="noStrike" cap="none" normalizeH="0" baseline="0" dirty="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Global Halal Market is divided </a:t>
            </a:r>
            <a:r>
              <a:rPr kumimoji="0" lang="en-US" altLang="en-US" sz="2400" b="0" i="0" u="none" strike="noStrike" cap="none" normalizeH="0" dirty="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400" b="0" i="0" u="none" strike="noStrike" cap="none" normalizeH="0" baseline="0" dirty="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in the following sectors</a:t>
            </a:r>
            <a:r>
              <a:rPr kumimoji="0" lang="en-US" altLang="en-US" sz="2800" b="0" i="0" u="none" strike="noStrike" cap="none" normalizeH="0" baseline="0" dirty="0">
                <a:ln>
                  <a:noFill/>
                </a:ln>
                <a:solidFill>
                  <a:schemeClr val="accent1">
                    <a:lumMod val="75000"/>
                  </a:schemeClr>
                </a:solidFill>
                <a:effectLst/>
                <a:latin typeface="Verdana" panose="020B0604030504040204" pitchFamily="34" charset="0"/>
                <a:ea typeface="Verdana" panose="020B0604030504040204" pitchFamily="34" charset="0"/>
                <a:cs typeface="Verdan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288925" algn="l"/>
                <a:tab pos="1246188" algn="ct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396" y="76200"/>
            <a:ext cx="1603266" cy="14478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22880135"/>
              </p:ext>
            </p:extLst>
          </p:nvPr>
        </p:nvGraphicFramePr>
        <p:xfrm>
          <a:off x="422031" y="1825626"/>
          <a:ext cx="4927660" cy="4439139"/>
        </p:xfrm>
        <a:graphic>
          <a:graphicData uri="http://schemas.openxmlformats.org/drawingml/2006/table">
            <a:tbl>
              <a:tblPr firstRow="1" firstCol="1" bandRow="1">
                <a:tableStyleId>{3C2FFA5D-87B4-456A-9821-1D502468CF0F}</a:tableStyleId>
              </a:tblPr>
              <a:tblGrid>
                <a:gridCol w="2110079">
                  <a:extLst>
                    <a:ext uri="{9D8B030D-6E8A-4147-A177-3AD203B41FA5}">
                      <a16:colId xmlns:a16="http://schemas.microsoft.com/office/drawing/2014/main" val="20000"/>
                    </a:ext>
                  </a:extLst>
                </a:gridCol>
                <a:gridCol w="2817581">
                  <a:extLst>
                    <a:ext uri="{9D8B030D-6E8A-4147-A177-3AD203B41FA5}">
                      <a16:colId xmlns:a16="http://schemas.microsoft.com/office/drawing/2014/main" val="20001"/>
                    </a:ext>
                  </a:extLst>
                </a:gridCol>
              </a:tblGrid>
              <a:tr h="958609">
                <a:tc>
                  <a:txBody>
                    <a:bodyPr/>
                    <a:lstStyle/>
                    <a:p>
                      <a:pPr marL="0" marR="0">
                        <a:spcBef>
                          <a:spcPts val="0"/>
                        </a:spcBef>
                        <a:spcAft>
                          <a:spcPts val="0"/>
                        </a:spcAft>
                      </a:pPr>
                      <a:r>
                        <a:rPr lang="en-US" sz="2000" dirty="0">
                          <a:effectLst/>
                        </a:rPr>
                        <a:t> </a:t>
                      </a:r>
                    </a:p>
                    <a:p>
                      <a:pPr marL="0" marR="0">
                        <a:spcBef>
                          <a:spcPts val="0"/>
                        </a:spcBef>
                        <a:spcAft>
                          <a:spcPts val="0"/>
                        </a:spcAft>
                      </a:pPr>
                      <a:r>
                        <a:rPr lang="en-US" sz="2000" dirty="0">
                          <a:effectLst/>
                        </a:rPr>
                        <a:t>SECTOR</a:t>
                      </a:r>
                      <a:endParaRPr lang="en-US" sz="2000" dirty="0">
                        <a:solidFill>
                          <a:srgbClr val="000000"/>
                        </a:solidFill>
                        <a:effectLst/>
                        <a:latin typeface="Times New Roman" panose="02020603050405020304" pitchFamily="18" charset="0"/>
                        <a:ea typeface="Calibri" panose="020F0502020204030204" pitchFamily="34" charset="0"/>
                      </a:endParaRPr>
                    </a:p>
                  </a:txBody>
                  <a:tcPr marL="63305" marR="63305" marT="0" marB="0"/>
                </a:tc>
                <a:tc>
                  <a:txBody>
                    <a:bodyPr/>
                    <a:lstStyle/>
                    <a:p>
                      <a:pPr marL="0" marR="0">
                        <a:spcBef>
                          <a:spcPts val="0"/>
                        </a:spcBef>
                        <a:spcAft>
                          <a:spcPts val="0"/>
                        </a:spcAft>
                      </a:pPr>
                      <a:r>
                        <a:rPr lang="en-US" sz="2400" dirty="0">
                          <a:effectLst/>
                        </a:rPr>
                        <a:t>Halal Market 2013</a:t>
                      </a:r>
                    </a:p>
                    <a:p>
                      <a:pPr marL="0" marR="0">
                        <a:spcBef>
                          <a:spcPts val="0"/>
                        </a:spcBef>
                        <a:spcAft>
                          <a:spcPts val="0"/>
                        </a:spcAft>
                      </a:pPr>
                      <a:r>
                        <a:rPr lang="en-US" sz="2400" dirty="0">
                          <a:effectLst/>
                        </a:rPr>
                        <a:t>US $ (Billions)</a:t>
                      </a:r>
                      <a:endParaRPr lang="en-US" sz="2400" dirty="0">
                        <a:solidFill>
                          <a:schemeClr val="tx1"/>
                        </a:solidFill>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0"/>
                  </a:ext>
                </a:extLst>
              </a:tr>
              <a:tr h="452266">
                <a:tc>
                  <a:txBody>
                    <a:bodyPr/>
                    <a:lstStyle/>
                    <a:p>
                      <a:pPr marL="0" marR="0">
                        <a:spcBef>
                          <a:spcPts val="0"/>
                        </a:spcBef>
                        <a:spcAft>
                          <a:spcPts val="0"/>
                        </a:spcAft>
                      </a:pPr>
                      <a:r>
                        <a:rPr lang="en-US" sz="2000" dirty="0">
                          <a:effectLst/>
                        </a:rPr>
                        <a:t>Halal Food</a:t>
                      </a:r>
                      <a:endParaRPr lang="en-US" sz="2000" dirty="0">
                        <a:effectLst/>
                        <a:latin typeface="Times New Roman" panose="02020603050405020304" pitchFamily="18" charset="0"/>
                        <a:ea typeface="Calibri" panose="020F0502020204030204" pitchFamily="34" charset="0"/>
                      </a:endParaRPr>
                    </a:p>
                  </a:txBody>
                  <a:tcPr marL="63305" marR="63305" marT="0" marB="0"/>
                </a:tc>
                <a:tc>
                  <a:txBody>
                    <a:bodyPr/>
                    <a:lstStyle/>
                    <a:p>
                      <a:pPr marL="0" marR="0">
                        <a:spcBef>
                          <a:spcPts val="0"/>
                        </a:spcBef>
                        <a:spcAft>
                          <a:spcPts val="0"/>
                        </a:spcAft>
                      </a:pPr>
                      <a:r>
                        <a:rPr lang="en-US" sz="2400" dirty="0">
                          <a:effectLst/>
                        </a:rPr>
                        <a:t>$ 1,292</a:t>
                      </a:r>
                      <a:endParaRPr lang="en-US" sz="2400" dirty="0">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1"/>
                  </a:ext>
                </a:extLst>
              </a:tr>
              <a:tr h="452266">
                <a:tc>
                  <a:txBody>
                    <a:bodyPr/>
                    <a:lstStyle/>
                    <a:p>
                      <a:pPr marL="0" marR="0">
                        <a:spcBef>
                          <a:spcPts val="0"/>
                        </a:spcBef>
                        <a:spcAft>
                          <a:spcPts val="0"/>
                        </a:spcAft>
                      </a:pPr>
                      <a:r>
                        <a:rPr lang="en-US" sz="2000" dirty="0">
                          <a:effectLst/>
                        </a:rPr>
                        <a:t>Islamic Finance</a:t>
                      </a:r>
                      <a:endParaRPr lang="en-US" sz="2000" dirty="0">
                        <a:effectLst/>
                        <a:latin typeface="Times New Roman" panose="02020603050405020304" pitchFamily="18" charset="0"/>
                        <a:ea typeface="Calibri" panose="020F0502020204030204" pitchFamily="34" charset="0"/>
                      </a:endParaRPr>
                    </a:p>
                  </a:txBody>
                  <a:tcPr marL="63305" marR="63305" marT="0" marB="0"/>
                </a:tc>
                <a:tc>
                  <a:txBody>
                    <a:bodyPr/>
                    <a:lstStyle/>
                    <a:p>
                      <a:pPr marL="0" marR="0">
                        <a:spcBef>
                          <a:spcPts val="0"/>
                        </a:spcBef>
                        <a:spcAft>
                          <a:spcPts val="0"/>
                        </a:spcAft>
                      </a:pPr>
                      <a:r>
                        <a:rPr lang="en-US" sz="2400" dirty="0">
                          <a:effectLst/>
                        </a:rPr>
                        <a:t>$ 1,214</a:t>
                      </a:r>
                      <a:endParaRPr lang="en-US" sz="2400" dirty="0">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2"/>
                  </a:ext>
                </a:extLst>
              </a:tr>
              <a:tr h="452266">
                <a:tc>
                  <a:txBody>
                    <a:bodyPr/>
                    <a:lstStyle/>
                    <a:p>
                      <a:pPr marL="0" marR="0">
                        <a:spcBef>
                          <a:spcPts val="0"/>
                        </a:spcBef>
                        <a:spcAft>
                          <a:spcPts val="0"/>
                        </a:spcAft>
                      </a:pPr>
                      <a:r>
                        <a:rPr lang="en-US" sz="2000" dirty="0">
                          <a:effectLst/>
                        </a:rPr>
                        <a:t>Islamic Fashion</a:t>
                      </a:r>
                      <a:endParaRPr lang="en-US" sz="2000" dirty="0">
                        <a:effectLst/>
                        <a:latin typeface="Times New Roman" panose="02020603050405020304" pitchFamily="18" charset="0"/>
                        <a:ea typeface="Calibri" panose="020F0502020204030204" pitchFamily="34" charset="0"/>
                      </a:endParaRPr>
                    </a:p>
                  </a:txBody>
                  <a:tcPr marL="63305" marR="63305" marT="0" marB="0"/>
                </a:tc>
                <a:tc>
                  <a:txBody>
                    <a:bodyPr/>
                    <a:lstStyle/>
                    <a:p>
                      <a:pPr marL="0" marR="0">
                        <a:spcBef>
                          <a:spcPts val="0"/>
                        </a:spcBef>
                        <a:spcAft>
                          <a:spcPts val="0"/>
                        </a:spcAft>
                        <a:tabLst>
                          <a:tab pos="288290" algn="l"/>
                          <a:tab pos="1245870" algn="ctr"/>
                        </a:tabLst>
                      </a:pPr>
                      <a:r>
                        <a:rPr lang="en-US" sz="2400" dirty="0">
                          <a:effectLst/>
                        </a:rPr>
                        <a:t>$    266</a:t>
                      </a:r>
                      <a:endParaRPr lang="en-US" sz="2400" dirty="0">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3"/>
                  </a:ext>
                </a:extLst>
              </a:tr>
              <a:tr h="452266">
                <a:tc>
                  <a:txBody>
                    <a:bodyPr/>
                    <a:lstStyle/>
                    <a:p>
                      <a:pPr marL="0" marR="0">
                        <a:spcBef>
                          <a:spcPts val="0"/>
                        </a:spcBef>
                        <a:spcAft>
                          <a:spcPts val="0"/>
                        </a:spcAft>
                      </a:pPr>
                      <a:r>
                        <a:rPr lang="en-US" sz="2000" dirty="0">
                          <a:effectLst/>
                        </a:rPr>
                        <a:t>Halal Tourism</a:t>
                      </a:r>
                      <a:endParaRPr lang="en-US" sz="2000" dirty="0">
                        <a:effectLst/>
                        <a:latin typeface="Times New Roman" panose="02020603050405020304" pitchFamily="18" charset="0"/>
                        <a:ea typeface="Calibri" panose="020F0502020204030204" pitchFamily="34" charset="0"/>
                      </a:endParaRPr>
                    </a:p>
                  </a:txBody>
                  <a:tcPr marL="63305" marR="63305" marT="0" marB="0"/>
                </a:tc>
                <a:tc>
                  <a:txBody>
                    <a:bodyPr/>
                    <a:lstStyle/>
                    <a:p>
                      <a:pPr marL="0" marR="0">
                        <a:spcBef>
                          <a:spcPts val="0"/>
                        </a:spcBef>
                        <a:spcAft>
                          <a:spcPts val="0"/>
                        </a:spcAft>
                      </a:pPr>
                      <a:r>
                        <a:rPr lang="en-US" sz="2400" dirty="0">
                          <a:effectLst/>
                        </a:rPr>
                        <a:t>$    140</a:t>
                      </a:r>
                      <a:endParaRPr lang="en-US" sz="2400" dirty="0">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4"/>
                  </a:ext>
                </a:extLst>
              </a:tr>
              <a:tr h="452266">
                <a:tc>
                  <a:txBody>
                    <a:bodyPr/>
                    <a:lstStyle/>
                    <a:p>
                      <a:pPr marL="0" marR="0">
                        <a:spcBef>
                          <a:spcPts val="0"/>
                        </a:spcBef>
                        <a:spcAft>
                          <a:spcPts val="0"/>
                        </a:spcAft>
                      </a:pPr>
                      <a:r>
                        <a:rPr lang="en-US" sz="2000" dirty="0">
                          <a:effectLst/>
                        </a:rPr>
                        <a:t>Media &amp; Recreation</a:t>
                      </a:r>
                      <a:endParaRPr lang="en-US" sz="2000" dirty="0">
                        <a:effectLst/>
                        <a:latin typeface="Times New Roman" panose="02020603050405020304" pitchFamily="18" charset="0"/>
                        <a:ea typeface="Calibri" panose="020F0502020204030204" pitchFamily="34" charset="0"/>
                      </a:endParaRPr>
                    </a:p>
                  </a:txBody>
                  <a:tcPr marL="63305" marR="63305" marT="0" marB="0"/>
                </a:tc>
                <a:tc>
                  <a:txBody>
                    <a:bodyPr/>
                    <a:lstStyle/>
                    <a:p>
                      <a:pPr marL="0" marR="0">
                        <a:spcBef>
                          <a:spcPts val="0"/>
                        </a:spcBef>
                        <a:spcAft>
                          <a:spcPts val="0"/>
                        </a:spcAft>
                      </a:pPr>
                      <a:r>
                        <a:rPr lang="en-US" sz="2400" dirty="0">
                          <a:effectLst/>
                        </a:rPr>
                        <a:t>$    185</a:t>
                      </a:r>
                      <a:endParaRPr lang="en-US" sz="2400" dirty="0">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5"/>
                  </a:ext>
                </a:extLst>
              </a:tr>
              <a:tr h="589913">
                <a:tc>
                  <a:txBody>
                    <a:bodyPr/>
                    <a:lstStyle/>
                    <a:p>
                      <a:pPr marL="0" marR="0">
                        <a:spcBef>
                          <a:spcPts val="0"/>
                        </a:spcBef>
                        <a:spcAft>
                          <a:spcPts val="0"/>
                        </a:spcAft>
                      </a:pPr>
                      <a:r>
                        <a:rPr lang="en-US" sz="2000" dirty="0">
                          <a:effectLst/>
                        </a:rPr>
                        <a:t>Halal Pharmaceuticals</a:t>
                      </a:r>
                      <a:endParaRPr lang="en-US" sz="2000" dirty="0">
                        <a:effectLst/>
                        <a:latin typeface="Times New Roman" panose="02020603050405020304" pitchFamily="18" charset="0"/>
                        <a:ea typeface="Calibri" panose="020F0502020204030204" pitchFamily="34" charset="0"/>
                      </a:endParaRPr>
                    </a:p>
                  </a:txBody>
                  <a:tcPr marL="63305" marR="63305" marT="0" marB="0"/>
                </a:tc>
                <a:tc>
                  <a:txBody>
                    <a:bodyPr/>
                    <a:lstStyle/>
                    <a:p>
                      <a:pPr marL="0" marR="0">
                        <a:spcBef>
                          <a:spcPts val="0"/>
                        </a:spcBef>
                        <a:spcAft>
                          <a:spcPts val="0"/>
                        </a:spcAft>
                      </a:pPr>
                      <a:r>
                        <a:rPr lang="en-US" sz="2400" dirty="0">
                          <a:effectLst/>
                        </a:rPr>
                        <a:t>$      72</a:t>
                      </a:r>
                      <a:endParaRPr lang="en-US" sz="2400" dirty="0">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6"/>
                  </a:ext>
                </a:extLst>
              </a:tr>
              <a:tr h="452266">
                <a:tc>
                  <a:txBody>
                    <a:bodyPr/>
                    <a:lstStyle/>
                    <a:p>
                      <a:pPr marL="0" marR="0">
                        <a:spcBef>
                          <a:spcPts val="0"/>
                        </a:spcBef>
                        <a:spcAft>
                          <a:spcPts val="0"/>
                        </a:spcAft>
                      </a:pPr>
                      <a:r>
                        <a:rPr lang="en-US" sz="2000" dirty="0">
                          <a:effectLst/>
                        </a:rPr>
                        <a:t>Halal Cosmetics</a:t>
                      </a:r>
                      <a:endParaRPr lang="en-US" sz="2000" dirty="0">
                        <a:effectLst/>
                        <a:latin typeface="Times New Roman" panose="02020603050405020304" pitchFamily="18" charset="0"/>
                        <a:ea typeface="Calibri" panose="020F0502020204030204" pitchFamily="34" charset="0"/>
                      </a:endParaRPr>
                    </a:p>
                  </a:txBody>
                  <a:tcPr marL="63305" marR="63305" marT="0" marB="0"/>
                </a:tc>
                <a:tc>
                  <a:txBody>
                    <a:bodyPr/>
                    <a:lstStyle/>
                    <a:p>
                      <a:pPr marL="0" marR="0">
                        <a:spcBef>
                          <a:spcPts val="0"/>
                        </a:spcBef>
                        <a:spcAft>
                          <a:spcPts val="0"/>
                        </a:spcAft>
                      </a:pPr>
                      <a:r>
                        <a:rPr lang="en-US" sz="2400" dirty="0">
                          <a:effectLst/>
                        </a:rPr>
                        <a:t>$      46</a:t>
                      </a:r>
                      <a:endParaRPr lang="en-US" sz="2400" dirty="0">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25855165"/>
              </p:ext>
            </p:extLst>
          </p:nvPr>
        </p:nvGraphicFramePr>
        <p:xfrm>
          <a:off x="5556738" y="1828802"/>
          <a:ext cx="3231602" cy="4267199"/>
        </p:xfrm>
        <a:graphic>
          <a:graphicData uri="http://schemas.openxmlformats.org/drawingml/2006/table">
            <a:tbl>
              <a:tblPr firstRow="1" firstCol="1" bandRow="1">
                <a:tableStyleId>{3C2FFA5D-87B4-456A-9821-1D502468CF0F}</a:tableStyleId>
              </a:tblPr>
              <a:tblGrid>
                <a:gridCol w="3231602">
                  <a:extLst>
                    <a:ext uri="{9D8B030D-6E8A-4147-A177-3AD203B41FA5}">
                      <a16:colId xmlns:a16="http://schemas.microsoft.com/office/drawing/2014/main" val="20000"/>
                    </a:ext>
                  </a:extLst>
                </a:gridCol>
              </a:tblGrid>
              <a:tr h="917575">
                <a:tc>
                  <a:txBody>
                    <a:bodyPr/>
                    <a:lstStyle/>
                    <a:p>
                      <a:pPr marL="0" marR="0">
                        <a:spcBef>
                          <a:spcPts val="0"/>
                        </a:spcBef>
                        <a:spcAft>
                          <a:spcPts val="0"/>
                        </a:spcAft>
                      </a:pPr>
                      <a:r>
                        <a:rPr lang="en-US" sz="2400" dirty="0">
                          <a:effectLst/>
                        </a:rPr>
                        <a:t>Potential Halal Market </a:t>
                      </a:r>
                      <a:r>
                        <a:rPr lang="en-US" sz="2400" dirty="0">
                          <a:solidFill>
                            <a:srgbClr val="FF0000"/>
                          </a:solidFill>
                          <a:effectLst/>
                        </a:rPr>
                        <a:t>2019</a:t>
                      </a:r>
                      <a:r>
                        <a:rPr lang="en-US" sz="2400" baseline="0" dirty="0">
                          <a:effectLst/>
                        </a:rPr>
                        <a:t>,   </a:t>
                      </a:r>
                      <a:r>
                        <a:rPr lang="en-US" sz="2400" dirty="0">
                          <a:effectLst/>
                        </a:rPr>
                        <a:t>US $ (Billions)</a:t>
                      </a:r>
                      <a:endParaRPr lang="en-US" sz="2400" dirty="0">
                        <a:solidFill>
                          <a:srgbClr val="000000"/>
                        </a:solidFill>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0"/>
                  </a:ext>
                </a:extLst>
              </a:tr>
              <a:tr h="467360">
                <a:tc>
                  <a:txBody>
                    <a:bodyPr/>
                    <a:lstStyle/>
                    <a:p>
                      <a:pPr marL="0" marR="0">
                        <a:spcBef>
                          <a:spcPts val="0"/>
                        </a:spcBef>
                        <a:spcAft>
                          <a:spcPts val="0"/>
                        </a:spcAft>
                      </a:pPr>
                      <a:r>
                        <a:rPr lang="en-US" sz="2400" dirty="0">
                          <a:solidFill>
                            <a:srgbClr val="FF0000"/>
                          </a:solidFill>
                          <a:effectLst/>
                        </a:rPr>
                        <a:t>$ 2,536</a:t>
                      </a:r>
                      <a:endParaRPr lang="en-US" sz="2400" dirty="0">
                        <a:solidFill>
                          <a:srgbClr val="FF0000"/>
                        </a:solidFill>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1"/>
                  </a:ext>
                </a:extLst>
              </a:tr>
              <a:tr h="467360">
                <a:tc>
                  <a:txBody>
                    <a:bodyPr/>
                    <a:lstStyle/>
                    <a:p>
                      <a:pPr marL="0" marR="0">
                        <a:spcBef>
                          <a:spcPts val="0"/>
                        </a:spcBef>
                        <a:spcAft>
                          <a:spcPts val="0"/>
                        </a:spcAft>
                      </a:pPr>
                      <a:r>
                        <a:rPr lang="en-US" sz="2400" dirty="0">
                          <a:solidFill>
                            <a:srgbClr val="FF0000"/>
                          </a:solidFill>
                          <a:effectLst/>
                        </a:rPr>
                        <a:t>$ 4,178</a:t>
                      </a:r>
                      <a:endParaRPr lang="en-US" sz="2400" dirty="0">
                        <a:solidFill>
                          <a:srgbClr val="FF0000"/>
                        </a:solidFill>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2"/>
                  </a:ext>
                </a:extLst>
              </a:tr>
              <a:tr h="467360">
                <a:tc>
                  <a:txBody>
                    <a:bodyPr/>
                    <a:lstStyle/>
                    <a:p>
                      <a:pPr marL="0" marR="0">
                        <a:spcBef>
                          <a:spcPts val="0"/>
                        </a:spcBef>
                        <a:spcAft>
                          <a:spcPts val="0"/>
                        </a:spcAft>
                      </a:pPr>
                      <a:r>
                        <a:rPr lang="en-US" sz="2400" dirty="0">
                          <a:solidFill>
                            <a:srgbClr val="FF0000"/>
                          </a:solidFill>
                          <a:effectLst/>
                        </a:rPr>
                        <a:t>$    484</a:t>
                      </a:r>
                      <a:endParaRPr lang="en-US" sz="2400" dirty="0">
                        <a:solidFill>
                          <a:srgbClr val="FF0000"/>
                        </a:solidFill>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3"/>
                  </a:ext>
                </a:extLst>
              </a:tr>
              <a:tr h="467360">
                <a:tc>
                  <a:txBody>
                    <a:bodyPr/>
                    <a:lstStyle/>
                    <a:p>
                      <a:pPr marL="0" marR="0">
                        <a:spcBef>
                          <a:spcPts val="0"/>
                        </a:spcBef>
                        <a:spcAft>
                          <a:spcPts val="0"/>
                        </a:spcAft>
                      </a:pPr>
                      <a:r>
                        <a:rPr lang="en-US" sz="2400" dirty="0">
                          <a:solidFill>
                            <a:srgbClr val="FF0000"/>
                          </a:solidFill>
                          <a:effectLst/>
                        </a:rPr>
                        <a:t>$    238</a:t>
                      </a:r>
                      <a:endParaRPr lang="en-US" sz="2400" dirty="0">
                        <a:solidFill>
                          <a:srgbClr val="FF0000"/>
                        </a:solidFill>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4"/>
                  </a:ext>
                </a:extLst>
              </a:tr>
              <a:tr h="467360">
                <a:tc>
                  <a:txBody>
                    <a:bodyPr/>
                    <a:lstStyle/>
                    <a:p>
                      <a:pPr marL="0" marR="0">
                        <a:spcBef>
                          <a:spcPts val="0"/>
                        </a:spcBef>
                        <a:spcAft>
                          <a:spcPts val="0"/>
                        </a:spcAft>
                      </a:pPr>
                      <a:r>
                        <a:rPr lang="en-US" sz="2400" dirty="0">
                          <a:solidFill>
                            <a:srgbClr val="FF0000"/>
                          </a:solidFill>
                          <a:effectLst/>
                        </a:rPr>
                        <a:t>$    301</a:t>
                      </a:r>
                      <a:endParaRPr lang="en-US" sz="2400" dirty="0">
                        <a:solidFill>
                          <a:srgbClr val="FF0000"/>
                        </a:solidFill>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5"/>
                  </a:ext>
                </a:extLst>
              </a:tr>
              <a:tr h="467360">
                <a:tc>
                  <a:txBody>
                    <a:bodyPr/>
                    <a:lstStyle/>
                    <a:p>
                      <a:pPr marL="0" marR="0">
                        <a:spcBef>
                          <a:spcPts val="0"/>
                        </a:spcBef>
                        <a:spcAft>
                          <a:spcPts val="0"/>
                        </a:spcAft>
                      </a:pPr>
                      <a:r>
                        <a:rPr lang="en-US" sz="2400" dirty="0">
                          <a:solidFill>
                            <a:srgbClr val="FF0000"/>
                          </a:solidFill>
                          <a:effectLst/>
                        </a:rPr>
                        <a:t>$    103</a:t>
                      </a:r>
                      <a:endParaRPr lang="en-US" sz="2400" dirty="0">
                        <a:solidFill>
                          <a:srgbClr val="FF0000"/>
                        </a:solidFill>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6"/>
                  </a:ext>
                </a:extLst>
              </a:tr>
              <a:tr h="545464">
                <a:tc>
                  <a:txBody>
                    <a:bodyPr/>
                    <a:lstStyle/>
                    <a:p>
                      <a:pPr marL="0" marR="0">
                        <a:spcBef>
                          <a:spcPts val="0"/>
                        </a:spcBef>
                        <a:spcAft>
                          <a:spcPts val="0"/>
                        </a:spcAft>
                      </a:pPr>
                      <a:r>
                        <a:rPr lang="en-US" sz="2400" dirty="0">
                          <a:solidFill>
                            <a:srgbClr val="FF0000"/>
                          </a:solidFill>
                          <a:effectLst/>
                        </a:rPr>
                        <a:t>$      73</a:t>
                      </a:r>
                      <a:endParaRPr lang="en-US" sz="2400" dirty="0">
                        <a:solidFill>
                          <a:srgbClr val="FF0000"/>
                        </a:solidFill>
                        <a:effectLst/>
                        <a:latin typeface="Times New Roman" panose="02020603050405020304" pitchFamily="18" charset="0"/>
                        <a:ea typeface="Calibri" panose="020F0502020204030204" pitchFamily="34" charset="0"/>
                      </a:endParaRPr>
                    </a:p>
                  </a:txBody>
                  <a:tcPr marL="63305" marR="63305" marT="0" marB="0"/>
                </a:tc>
                <a:extLst>
                  <a:ext uri="{0D108BD9-81ED-4DB2-BD59-A6C34878D82A}">
                    <a16:rowId xmlns:a16="http://schemas.microsoft.com/office/drawing/2014/main" val="10007"/>
                  </a:ext>
                </a:extLst>
              </a:tr>
            </a:tbl>
          </a:graphicData>
        </a:graphic>
      </p:graphicFrame>
      <p:sp>
        <p:nvSpPr>
          <p:cNvPr id="8" name="Rectangle 7"/>
          <p:cNvSpPr/>
          <p:nvPr/>
        </p:nvSpPr>
        <p:spPr>
          <a:xfrm>
            <a:off x="19993" y="6324601"/>
            <a:ext cx="9124007" cy="698255"/>
          </a:xfrm>
          <a:prstGeom prst="rect">
            <a:avLst/>
          </a:prstGeom>
        </p:spPr>
        <p:txBody>
          <a:bodyPr wrap="square">
            <a:spAutoFit/>
          </a:bodyPr>
          <a:lstStyle/>
          <a:p>
            <a:pPr marR="0" lvl="0">
              <a:lnSpc>
                <a:spcPct val="107000"/>
              </a:lnSpc>
              <a:spcBef>
                <a:spcPts val="0"/>
              </a:spcBef>
              <a:spcAft>
                <a:spcPts val="800"/>
              </a:spcAft>
            </a:pPr>
            <a:r>
              <a:rPr lang="en-US" sz="1850" b="1" i="1" dirty="0">
                <a:solidFill>
                  <a:srgbClr val="FF0000"/>
                </a:solidFill>
                <a:latin typeface="Times New Roman" panose="02020603050405020304" pitchFamily="18" charset="0"/>
                <a:ea typeface="Calibri" panose="020F0502020204030204" pitchFamily="34" charset="0"/>
              </a:rPr>
              <a:t>Source</a:t>
            </a:r>
            <a:r>
              <a:rPr lang="en-US" sz="1850" b="1" i="1" dirty="0">
                <a:latin typeface="Times New Roman" panose="02020603050405020304" pitchFamily="18" charset="0"/>
                <a:ea typeface="Calibri" panose="020F0502020204030204" pitchFamily="34" charset="0"/>
              </a:rPr>
              <a:t>: State of the Global Islamic Economy 2014-2015/  by Thomas Reuters &amp; DINAR Standard</a:t>
            </a:r>
            <a:endParaRPr lang="en-US" sz="185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167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304800"/>
            <a:ext cx="8915400" cy="1143000"/>
          </a:xfrm>
        </p:spPr>
        <p:txBody>
          <a:bodyPr/>
          <a:lstStyle/>
          <a:p>
            <a:pPr defTabSz="809625" eaLnBrk="1" fontAlgn="auto" hangingPunct="1">
              <a:spcAft>
                <a:spcPts val="0"/>
              </a:spcAft>
              <a:defRPr/>
            </a:pPr>
            <a:r>
              <a:rPr lang="en-US" sz="4200">
                <a:ea typeface="+mj-ea"/>
                <a:cs typeface="+mj-cs"/>
              </a:rPr>
              <a:t>Communication Process Model</a:t>
            </a:r>
          </a:p>
        </p:txBody>
      </p:sp>
      <p:pic>
        <p:nvPicPr>
          <p:cNvPr id="29699" name="Picture 4" descr="Marci&amp;Kev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467600" cy="5173663"/>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97354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73725" y="517281"/>
            <a:ext cx="6005823" cy="527538"/>
          </a:xfrm>
        </p:spPr>
        <p:txBody>
          <a:bodyPr>
            <a:noAutofit/>
          </a:bodyPr>
          <a:lstStyle/>
          <a:p>
            <a:r>
              <a:rPr lang="en-US" sz="3200" b="1" dirty="0">
                <a:solidFill>
                  <a:srgbClr val="FF0000"/>
                </a:solidFill>
                <a:latin typeface="Verdana" panose="020B0604030504040204" pitchFamily="34" charset="0"/>
                <a:ea typeface="Verdana" panose="020B0604030504040204" pitchFamily="34" charset="0"/>
                <a:cs typeface="Verdana" panose="020B0604030504040204" pitchFamily="34" charset="0"/>
              </a:rPr>
              <a:t>Time Magazine</a:t>
            </a:r>
            <a:r>
              <a:rPr lang="en-US" sz="3200" b="1" dirty="0">
                <a:solidFill>
                  <a:srgbClr val="006800"/>
                </a:solidFill>
                <a:latin typeface="Verdana" panose="020B0604030504040204" pitchFamily="34" charset="0"/>
                <a:ea typeface="Verdana" panose="020B0604030504040204" pitchFamily="34" charset="0"/>
                <a:cs typeface="Verdana" panose="020B0604030504040204" pitchFamily="34" charset="0"/>
              </a:rPr>
              <a:t> </a:t>
            </a:r>
            <a:r>
              <a:rPr lang="en-US" sz="32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(May 2009) </a:t>
            </a:r>
          </a:p>
        </p:txBody>
      </p:sp>
      <p:pic>
        <p:nvPicPr>
          <p:cNvPr id="9219" name="Picture 4" descr="Halal on Time Magazine Cover"/>
          <p:cNvPicPr>
            <a:picLocks noChangeAspect="1" noChangeArrowheads="1"/>
          </p:cNvPicPr>
          <p:nvPr/>
        </p:nvPicPr>
        <p:blipFill>
          <a:blip r:embed="rId3" cstate="print"/>
          <a:srcRect/>
          <a:stretch>
            <a:fillRect/>
          </a:stretch>
        </p:blipFill>
        <p:spPr bwMode="auto">
          <a:xfrm>
            <a:off x="914401" y="1219200"/>
            <a:ext cx="6509016" cy="559753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6895" y="1"/>
            <a:ext cx="1402046" cy="1266092"/>
          </a:xfrm>
          <a:prstGeom prst="rect">
            <a:avLst/>
          </a:prstGeom>
        </p:spPr>
      </p:pic>
    </p:spTree>
    <p:extLst>
      <p:ext uri="{BB962C8B-B14F-4D97-AF65-F5344CB8AC3E}">
        <p14:creationId xmlns:p14="http://schemas.microsoft.com/office/powerpoint/2010/main" val="297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1000" fill="hold"/>
                                        <p:tgtEl>
                                          <p:spTgt spid="9219"/>
                                        </p:tgtEl>
                                        <p:attrNameLst>
                                          <p:attrName>ppt_w</p:attrName>
                                        </p:attrNameLst>
                                      </p:cBhvr>
                                      <p:tavLst>
                                        <p:tav tm="0">
                                          <p:val>
                                            <p:fltVal val="0"/>
                                          </p:val>
                                        </p:tav>
                                        <p:tav tm="100000">
                                          <p:val>
                                            <p:strVal val="#ppt_w"/>
                                          </p:val>
                                        </p:tav>
                                      </p:tavLst>
                                    </p:anim>
                                    <p:anim calcmode="lin" valueType="num">
                                      <p:cBhvr>
                                        <p:cTn id="8" dur="1000" fill="hold"/>
                                        <p:tgtEl>
                                          <p:spTgt spid="9219"/>
                                        </p:tgtEl>
                                        <p:attrNameLst>
                                          <p:attrName>ppt_h</p:attrName>
                                        </p:attrNameLst>
                                      </p:cBhvr>
                                      <p:tavLst>
                                        <p:tav tm="0">
                                          <p:val>
                                            <p:fltVal val="0"/>
                                          </p:val>
                                        </p:tav>
                                        <p:tav tm="100000">
                                          <p:val>
                                            <p:strVal val="#ppt_h"/>
                                          </p:val>
                                        </p:tav>
                                      </p:tavLst>
                                    </p:anim>
                                    <p:anim calcmode="lin" valueType="num">
                                      <p:cBhvr>
                                        <p:cTn id="9" dur="1000" fill="hold"/>
                                        <p:tgtEl>
                                          <p:spTgt spid="92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l"/>
            <a:r>
              <a:rPr lang="en-US" sz="3400" b="1" dirty="0">
                <a:solidFill>
                  <a:schemeClr val="accent1">
                    <a:lumMod val="75000"/>
                  </a:schemeClr>
                </a:solidFill>
                <a:latin typeface="Verdana" pitchFamily="34" charset="0"/>
                <a:ea typeface="Verdana" pitchFamily="34" charset="0"/>
                <a:cs typeface="Verdana" pitchFamily="34" charset="0"/>
              </a:rPr>
              <a:t>Halal Umbrella </a:t>
            </a:r>
            <a:br>
              <a:rPr lang="en-US" sz="3400" b="1" dirty="0">
                <a:solidFill>
                  <a:schemeClr val="accent1">
                    <a:lumMod val="75000"/>
                  </a:schemeClr>
                </a:solidFill>
                <a:latin typeface="Verdana" pitchFamily="34" charset="0"/>
                <a:ea typeface="Verdana" pitchFamily="34" charset="0"/>
                <a:cs typeface="Verdana" pitchFamily="34" charset="0"/>
              </a:rPr>
            </a:br>
            <a:r>
              <a:rPr lang="en-US" sz="3400" b="1" dirty="0">
                <a:solidFill>
                  <a:srgbClr val="FF0000"/>
                </a:solidFill>
                <a:latin typeface="Verdana" pitchFamily="34" charset="0"/>
                <a:ea typeface="Verdana" pitchFamily="34" charset="0"/>
                <a:cs typeface="Verdana" pitchFamily="34" charset="0"/>
              </a:rPr>
              <a:t>Food products (Edibles)</a:t>
            </a:r>
          </a:p>
        </p:txBody>
      </p:sp>
      <p:sp>
        <p:nvSpPr>
          <p:cNvPr id="8195" name="Rectangle 3"/>
          <p:cNvSpPr>
            <a:spLocks noGrp="1" noChangeArrowheads="1"/>
          </p:cNvSpPr>
          <p:nvPr>
            <p:ph idx="1"/>
          </p:nvPr>
        </p:nvSpPr>
        <p:spPr>
          <a:xfrm>
            <a:off x="0" y="1579359"/>
            <a:ext cx="9144000" cy="4318000"/>
          </a:xfrm>
        </p:spPr>
        <p:txBody>
          <a:bodyPr>
            <a:noAutofit/>
          </a:bodyPr>
          <a:lstStyle/>
          <a:p>
            <a:pPr marL="450000">
              <a:spcBef>
                <a:spcPts val="1176"/>
              </a:spcBef>
            </a:pPr>
            <a:r>
              <a:rPr lang="en-US" sz="2400" b="1" dirty="0">
                <a:latin typeface="Verdana"/>
                <a:cs typeface="Verdana"/>
              </a:rPr>
              <a:t>Food Ingredients &amp; Raw materials </a:t>
            </a:r>
          </a:p>
          <a:p>
            <a:pPr marL="450000">
              <a:spcBef>
                <a:spcPts val="1176"/>
              </a:spcBef>
            </a:pPr>
            <a:r>
              <a:rPr lang="en-US" sz="2400" b="1" dirty="0">
                <a:solidFill>
                  <a:srgbClr val="1F497D"/>
                </a:solidFill>
                <a:latin typeface="Verdana"/>
                <a:cs typeface="Verdana"/>
              </a:rPr>
              <a:t>All type of Packaged Food &amp; Beverages</a:t>
            </a:r>
          </a:p>
          <a:p>
            <a:pPr marL="450000">
              <a:spcBef>
                <a:spcPts val="1176"/>
              </a:spcBef>
            </a:pPr>
            <a:r>
              <a:rPr lang="en-US" sz="2400" b="1" dirty="0">
                <a:latin typeface="Verdana"/>
                <a:cs typeface="Verdana"/>
              </a:rPr>
              <a:t>Agriculture products and Seafood</a:t>
            </a:r>
          </a:p>
          <a:p>
            <a:pPr marL="450000">
              <a:spcBef>
                <a:spcPts val="1176"/>
              </a:spcBef>
            </a:pPr>
            <a:r>
              <a:rPr lang="en-US" sz="2400" b="1" dirty="0">
                <a:solidFill>
                  <a:schemeClr val="tx2"/>
                </a:solidFill>
                <a:latin typeface="Verdana"/>
                <a:cs typeface="Verdana"/>
              </a:rPr>
              <a:t>Special Food, Herbal food, Baby Food, Health Food </a:t>
            </a:r>
          </a:p>
          <a:p>
            <a:pPr marL="450000">
              <a:spcBef>
                <a:spcPts val="1176"/>
              </a:spcBef>
            </a:pPr>
            <a:r>
              <a:rPr lang="en-US" sz="2400" b="1" dirty="0">
                <a:latin typeface="Verdana"/>
                <a:cs typeface="Verdana"/>
              </a:rPr>
              <a:t>Flavors and Fragrances,</a:t>
            </a:r>
          </a:p>
          <a:p>
            <a:pPr marL="450000">
              <a:spcBef>
                <a:spcPts val="1176"/>
              </a:spcBef>
            </a:pPr>
            <a:r>
              <a:rPr lang="en-US" sz="2400" b="1" dirty="0">
                <a:solidFill>
                  <a:srgbClr val="1F497D"/>
                </a:solidFill>
                <a:latin typeface="Verdana"/>
                <a:cs typeface="Verdana"/>
              </a:rPr>
              <a:t>Food Service (restaurants, café, fast food, catering) </a:t>
            </a:r>
          </a:p>
          <a:p>
            <a:pPr marL="450000">
              <a:spcBef>
                <a:spcPts val="1176"/>
              </a:spcBef>
            </a:pPr>
            <a:r>
              <a:rPr lang="en-US" sz="2400" b="1" dirty="0">
                <a:latin typeface="Verdana"/>
                <a:cs typeface="Verdana"/>
              </a:rPr>
              <a:t>Meat &amp; Poultry Abattoirs / slaughter houses</a:t>
            </a:r>
          </a:p>
          <a:p>
            <a:pPr marL="450000">
              <a:spcBef>
                <a:spcPts val="1176"/>
              </a:spcBef>
            </a:pPr>
            <a:r>
              <a:rPr lang="en-US" sz="2400" b="1" dirty="0">
                <a:solidFill>
                  <a:srgbClr val="1F497D"/>
                </a:solidFill>
                <a:latin typeface="Verdana"/>
                <a:cs typeface="Verdana"/>
              </a:rPr>
              <a:t>Pharmaceuticals &amp; </a:t>
            </a:r>
            <a:r>
              <a:rPr lang="en-US" sz="2400" b="1" dirty="0" err="1">
                <a:solidFill>
                  <a:srgbClr val="1F497D"/>
                </a:solidFill>
                <a:latin typeface="Verdana"/>
                <a:cs typeface="Verdana"/>
              </a:rPr>
              <a:t>Nutraceuticals</a:t>
            </a:r>
            <a:r>
              <a:rPr lang="en-US" sz="2400" b="1" dirty="0">
                <a:solidFill>
                  <a:srgbClr val="1F497D"/>
                </a:solidFill>
                <a:latin typeface="Verdana"/>
                <a:cs typeface="Verdana"/>
              </a:rPr>
              <a:t> </a:t>
            </a:r>
          </a:p>
          <a:p>
            <a:pPr marL="450000">
              <a:spcBef>
                <a:spcPts val="1176"/>
              </a:spcBef>
            </a:pPr>
            <a:r>
              <a:rPr lang="en-US" sz="2400" b="1" dirty="0">
                <a:latin typeface="Verdana"/>
                <a:cs typeface="Verdana"/>
              </a:rPr>
              <a:t>Herbal, Ayurveda, Homeopathic, </a:t>
            </a:r>
            <a:r>
              <a:rPr lang="en-US" sz="2400" b="1" dirty="0" err="1">
                <a:latin typeface="Verdana"/>
                <a:cs typeface="Verdana"/>
              </a:rPr>
              <a:t>Unani</a:t>
            </a:r>
            <a:endParaRPr lang="en-US" sz="2400" b="1" dirty="0">
              <a:latin typeface="Verdana"/>
              <a:cs typeface="Verdan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6895" y="1"/>
            <a:ext cx="1402046" cy="1266092"/>
          </a:xfrm>
          <a:prstGeom prst="rect">
            <a:avLst/>
          </a:prstGeom>
        </p:spPr>
      </p:pic>
    </p:spTree>
    <p:extLst>
      <p:ext uri="{BB962C8B-B14F-4D97-AF65-F5344CB8AC3E}">
        <p14:creationId xmlns:p14="http://schemas.microsoft.com/office/powerpoint/2010/main" val="303430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195">
                                            <p:txEl>
                                              <p:pRg st="5" end="5"/>
                                            </p:txEl>
                                          </p:spTgt>
                                        </p:tgtEl>
                                        <p:attrNameLst>
                                          <p:attrName>style.visibility</p:attrName>
                                        </p:attrNameLst>
                                      </p:cBhvr>
                                      <p:to>
                                        <p:strVal val="visible"/>
                                      </p:to>
                                    </p:set>
                                    <p:anim calcmode="lin" valueType="num">
                                      <p:cBhvr additive="base">
                                        <p:cTn id="33"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195">
                                            <p:txEl>
                                              <p:pRg st="6" end="6"/>
                                            </p:txEl>
                                          </p:spTgt>
                                        </p:tgtEl>
                                        <p:attrNameLst>
                                          <p:attrName>style.visibility</p:attrName>
                                        </p:attrNameLst>
                                      </p:cBhvr>
                                      <p:to>
                                        <p:strVal val="visible"/>
                                      </p:to>
                                    </p:set>
                                    <p:anim calcmode="lin" valueType="num">
                                      <p:cBhvr additive="base">
                                        <p:cTn id="39"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195">
                                            <p:txEl>
                                              <p:pRg st="7" end="7"/>
                                            </p:txEl>
                                          </p:spTgt>
                                        </p:tgtEl>
                                        <p:attrNameLst>
                                          <p:attrName>style.visibility</p:attrName>
                                        </p:attrNameLst>
                                      </p:cBhvr>
                                      <p:to>
                                        <p:strVal val="visible"/>
                                      </p:to>
                                    </p:set>
                                    <p:anim calcmode="lin" valueType="num">
                                      <p:cBhvr additive="base">
                                        <p:cTn id="45"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195">
                                            <p:txEl>
                                              <p:pRg st="8" end="8"/>
                                            </p:txEl>
                                          </p:spTgt>
                                        </p:tgtEl>
                                        <p:attrNameLst>
                                          <p:attrName>style.visibility</p:attrName>
                                        </p:attrNameLst>
                                      </p:cBhvr>
                                      <p:to>
                                        <p:strVal val="visible"/>
                                      </p:to>
                                    </p:set>
                                    <p:anim calcmode="lin" valueType="num">
                                      <p:cBhvr additive="base">
                                        <p:cTn id="49"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l"/>
            <a:r>
              <a:rPr lang="en-US" sz="3400" b="1" dirty="0">
                <a:solidFill>
                  <a:schemeClr val="accent1">
                    <a:lumMod val="75000"/>
                  </a:schemeClr>
                </a:solidFill>
                <a:latin typeface="Verdana" pitchFamily="34" charset="0"/>
                <a:ea typeface="Verdana" pitchFamily="34" charset="0"/>
                <a:cs typeface="Verdana" pitchFamily="34" charset="0"/>
              </a:rPr>
              <a:t>Halal Umbrella</a:t>
            </a:r>
            <a:br>
              <a:rPr lang="en-US" sz="3400" b="1" dirty="0">
                <a:solidFill>
                  <a:schemeClr val="accent1">
                    <a:lumMod val="75000"/>
                  </a:schemeClr>
                </a:solidFill>
                <a:latin typeface="Verdana" pitchFamily="34" charset="0"/>
                <a:ea typeface="Verdana" pitchFamily="34" charset="0"/>
                <a:cs typeface="Verdana" pitchFamily="34" charset="0"/>
              </a:rPr>
            </a:br>
            <a:r>
              <a:rPr lang="en-US" sz="3400" b="1" dirty="0">
                <a:solidFill>
                  <a:srgbClr val="FF0000"/>
                </a:solidFill>
                <a:latin typeface="Verdana" pitchFamily="34" charset="0"/>
                <a:ea typeface="Verdana" pitchFamily="34" charset="0"/>
                <a:cs typeface="Verdana" pitchFamily="34" charset="0"/>
              </a:rPr>
              <a:t>Non-Food products</a:t>
            </a:r>
          </a:p>
        </p:txBody>
      </p:sp>
      <p:sp>
        <p:nvSpPr>
          <p:cNvPr id="8195" name="Rectangle 3"/>
          <p:cNvSpPr>
            <a:spLocks noGrp="1" noChangeArrowheads="1"/>
          </p:cNvSpPr>
          <p:nvPr>
            <p:ph idx="1"/>
          </p:nvPr>
        </p:nvSpPr>
        <p:spPr>
          <a:xfrm>
            <a:off x="0" y="2133600"/>
            <a:ext cx="9144000" cy="4495800"/>
          </a:xfrm>
        </p:spPr>
        <p:txBody>
          <a:bodyPr>
            <a:noAutofit/>
          </a:bodyPr>
          <a:lstStyle/>
          <a:p>
            <a:pPr marL="450000">
              <a:spcBef>
                <a:spcPts val="1176"/>
              </a:spcBef>
            </a:pPr>
            <a:r>
              <a:rPr lang="en-US" sz="2400" b="1" dirty="0">
                <a:latin typeface="Verdana"/>
                <a:cs typeface="Verdana"/>
              </a:rPr>
              <a:t>Cosmetics, Personal Care</a:t>
            </a:r>
          </a:p>
          <a:p>
            <a:pPr marL="450000">
              <a:spcBef>
                <a:spcPts val="1176"/>
              </a:spcBef>
            </a:pPr>
            <a:r>
              <a:rPr lang="en-US" sz="2400" b="1" dirty="0">
                <a:solidFill>
                  <a:srgbClr val="1F497D"/>
                </a:solidFill>
                <a:latin typeface="Verdana"/>
                <a:cs typeface="Verdana"/>
              </a:rPr>
              <a:t>Body care, Toiletries, Perfumes.</a:t>
            </a:r>
          </a:p>
          <a:p>
            <a:pPr marL="450000">
              <a:spcBef>
                <a:spcPts val="1176"/>
              </a:spcBef>
            </a:pPr>
            <a:r>
              <a:rPr lang="en-US" sz="2400" b="1" dirty="0">
                <a:solidFill>
                  <a:srgbClr val="000000"/>
                </a:solidFill>
                <a:latin typeface="Verdana"/>
                <a:cs typeface="Verdana"/>
              </a:rPr>
              <a:t>Animal &amp; Poultry Feed </a:t>
            </a:r>
          </a:p>
          <a:p>
            <a:pPr marL="450000">
              <a:spcBef>
                <a:spcPts val="1176"/>
              </a:spcBef>
            </a:pPr>
            <a:r>
              <a:rPr lang="en-US" sz="2400" b="1" dirty="0">
                <a:solidFill>
                  <a:srgbClr val="1F497D"/>
                </a:solidFill>
                <a:latin typeface="Verdana"/>
                <a:cs typeface="Verdana"/>
              </a:rPr>
              <a:t>Leather products, Apparel &amp; accessories</a:t>
            </a:r>
          </a:p>
          <a:p>
            <a:pPr marL="450000">
              <a:spcBef>
                <a:spcPts val="1176"/>
              </a:spcBef>
            </a:pPr>
            <a:r>
              <a:rPr lang="en-US" sz="2400" b="1" dirty="0">
                <a:solidFill>
                  <a:srgbClr val="1F497D"/>
                </a:solidFill>
                <a:latin typeface="Verdana"/>
                <a:cs typeface="Verdana"/>
              </a:rPr>
              <a:t>Packaging &amp; Processing material &amp; equipment</a:t>
            </a:r>
          </a:p>
        </p:txBody>
      </p:sp>
    </p:spTree>
    <p:extLst>
      <p:ext uri="{BB962C8B-B14F-4D97-AF65-F5344CB8AC3E}">
        <p14:creationId xmlns:p14="http://schemas.microsoft.com/office/powerpoint/2010/main" val="39491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l"/>
            <a:r>
              <a:rPr lang="en-US" sz="3400" b="1" dirty="0">
                <a:solidFill>
                  <a:schemeClr val="accent1">
                    <a:lumMod val="75000"/>
                  </a:schemeClr>
                </a:solidFill>
                <a:latin typeface="Verdana" pitchFamily="34" charset="0"/>
                <a:ea typeface="Verdana" pitchFamily="34" charset="0"/>
                <a:cs typeface="Verdana" pitchFamily="34" charset="0"/>
              </a:rPr>
              <a:t>Halal Umbrella </a:t>
            </a:r>
            <a:br>
              <a:rPr lang="en-US" sz="3400" b="1" dirty="0">
                <a:solidFill>
                  <a:schemeClr val="accent1">
                    <a:lumMod val="75000"/>
                  </a:schemeClr>
                </a:solidFill>
                <a:latin typeface="Verdana" pitchFamily="34" charset="0"/>
                <a:ea typeface="Verdana" pitchFamily="34" charset="0"/>
                <a:cs typeface="Verdana" pitchFamily="34" charset="0"/>
              </a:rPr>
            </a:br>
            <a:r>
              <a:rPr lang="en-US" sz="3400" b="1" dirty="0">
                <a:solidFill>
                  <a:srgbClr val="FF0000"/>
                </a:solidFill>
                <a:latin typeface="Verdana" pitchFamily="34" charset="0"/>
                <a:ea typeface="Verdana" pitchFamily="34" charset="0"/>
                <a:cs typeface="Verdana" pitchFamily="34" charset="0"/>
              </a:rPr>
              <a:t>Services</a:t>
            </a:r>
          </a:p>
        </p:txBody>
      </p:sp>
      <p:sp>
        <p:nvSpPr>
          <p:cNvPr id="8195" name="Rectangle 3"/>
          <p:cNvSpPr>
            <a:spLocks noGrp="1" noChangeArrowheads="1"/>
          </p:cNvSpPr>
          <p:nvPr>
            <p:ph idx="1"/>
          </p:nvPr>
        </p:nvSpPr>
        <p:spPr>
          <a:xfrm>
            <a:off x="0" y="1981200"/>
            <a:ext cx="9144000" cy="5029200"/>
          </a:xfrm>
        </p:spPr>
        <p:txBody>
          <a:bodyPr>
            <a:noAutofit/>
          </a:bodyPr>
          <a:lstStyle/>
          <a:p>
            <a:pPr marL="450000">
              <a:spcBef>
                <a:spcPts val="1176"/>
              </a:spcBef>
            </a:pPr>
            <a:r>
              <a:rPr lang="en-US" sz="2400" b="1" dirty="0">
                <a:solidFill>
                  <a:srgbClr val="000000"/>
                </a:solidFill>
                <a:latin typeface="Verdana"/>
                <a:cs typeface="Verdana"/>
              </a:rPr>
              <a:t>Hospitality &amp; Tourism services </a:t>
            </a:r>
            <a:r>
              <a:rPr lang="en-US" sz="2400" b="1" dirty="0" err="1">
                <a:solidFill>
                  <a:srgbClr val="000000"/>
                </a:solidFill>
                <a:latin typeface="Verdana"/>
                <a:cs typeface="Verdana"/>
              </a:rPr>
              <a:t>incl</a:t>
            </a:r>
            <a:r>
              <a:rPr lang="en-US" sz="2400" b="1" dirty="0">
                <a:solidFill>
                  <a:srgbClr val="000000"/>
                </a:solidFill>
                <a:latin typeface="Verdana"/>
                <a:cs typeface="Verdana"/>
              </a:rPr>
              <a:t> Hotels </a:t>
            </a:r>
          </a:p>
          <a:p>
            <a:pPr marL="450000">
              <a:spcBef>
                <a:spcPts val="1176"/>
              </a:spcBef>
            </a:pPr>
            <a:r>
              <a:rPr lang="en-US" sz="2400" b="1" dirty="0">
                <a:solidFill>
                  <a:srgbClr val="1F497D"/>
                </a:solidFill>
                <a:latin typeface="Verdana"/>
                <a:cs typeface="Verdana"/>
              </a:rPr>
              <a:t>Medical tourism &amp; Health care </a:t>
            </a:r>
            <a:r>
              <a:rPr lang="en-US" sz="2400" b="1" dirty="0" err="1">
                <a:solidFill>
                  <a:srgbClr val="1F497D"/>
                </a:solidFill>
                <a:latin typeface="Verdana"/>
                <a:cs typeface="Verdana"/>
              </a:rPr>
              <a:t>incl</a:t>
            </a:r>
            <a:r>
              <a:rPr lang="en-US" sz="2400" b="1" dirty="0">
                <a:solidFill>
                  <a:srgbClr val="1F497D"/>
                </a:solidFill>
                <a:latin typeface="Verdana"/>
                <a:cs typeface="Verdana"/>
              </a:rPr>
              <a:t> Hospitals &amp; Clinics</a:t>
            </a:r>
          </a:p>
          <a:p>
            <a:pPr marL="450000">
              <a:spcBef>
                <a:spcPts val="1176"/>
              </a:spcBef>
            </a:pPr>
            <a:r>
              <a:rPr lang="en-US" sz="2400" b="1" dirty="0">
                <a:solidFill>
                  <a:srgbClr val="000000"/>
                </a:solidFill>
                <a:latin typeface="Verdana"/>
                <a:cs typeface="Verdana"/>
              </a:rPr>
              <a:t>Banking &amp; Finance | </a:t>
            </a:r>
            <a:r>
              <a:rPr lang="en-US" sz="2400" b="1" dirty="0" err="1">
                <a:solidFill>
                  <a:srgbClr val="000000"/>
                </a:solidFill>
                <a:latin typeface="Verdana"/>
                <a:cs typeface="Verdana"/>
              </a:rPr>
              <a:t>Takawful</a:t>
            </a:r>
            <a:r>
              <a:rPr lang="en-US" sz="2400" b="1" dirty="0">
                <a:solidFill>
                  <a:srgbClr val="000000"/>
                </a:solidFill>
                <a:latin typeface="Verdana"/>
                <a:cs typeface="Verdana"/>
              </a:rPr>
              <a:t> | Logistics etc.</a:t>
            </a:r>
          </a:p>
          <a:p>
            <a:pPr marL="450000">
              <a:spcBef>
                <a:spcPts val="1176"/>
              </a:spcBef>
            </a:pPr>
            <a:r>
              <a:rPr lang="en-US" sz="2400" b="1" dirty="0">
                <a:solidFill>
                  <a:srgbClr val="1F497D"/>
                </a:solidFill>
                <a:latin typeface="Verdana"/>
                <a:cs typeface="Verdana"/>
              </a:rPr>
              <a:t>Logistics services  (Transport, Storage)</a:t>
            </a:r>
          </a:p>
          <a:p>
            <a:pPr marL="450000">
              <a:spcBef>
                <a:spcPts val="1176"/>
              </a:spcBef>
            </a:pPr>
            <a:r>
              <a:rPr lang="en-US" sz="2400" b="1" dirty="0">
                <a:latin typeface="Verdana"/>
                <a:cs typeface="Verdana"/>
              </a:rPr>
              <a:t>Consultancy Services &amp; other Services</a:t>
            </a:r>
          </a:p>
          <a:p>
            <a:pPr marL="450000">
              <a:spcBef>
                <a:spcPts val="1176"/>
              </a:spcBef>
            </a:pPr>
            <a:r>
              <a:rPr lang="en-US" sz="2300" b="1" dirty="0">
                <a:solidFill>
                  <a:schemeClr val="tx2"/>
                </a:solidFill>
                <a:latin typeface="Verdana"/>
                <a:cs typeface="Verdana"/>
              </a:rPr>
              <a:t>Halal Trading Services (</a:t>
            </a:r>
            <a:r>
              <a:rPr lang="en-US" sz="2300" b="1" dirty="0" err="1">
                <a:solidFill>
                  <a:schemeClr val="tx2"/>
                </a:solidFill>
                <a:latin typeface="Verdana"/>
                <a:cs typeface="Verdana"/>
              </a:rPr>
              <a:t>incl</a:t>
            </a:r>
            <a:r>
              <a:rPr lang="en-US" sz="2300" b="1" dirty="0">
                <a:solidFill>
                  <a:schemeClr val="tx2"/>
                </a:solidFill>
                <a:latin typeface="Verdana"/>
                <a:cs typeface="Verdana"/>
              </a:rPr>
              <a:t> importer, exporter,   whole seller, distributer, retailer, Shop, super market)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6895" y="1"/>
            <a:ext cx="1402046" cy="1266092"/>
          </a:xfrm>
          <a:prstGeom prst="rect">
            <a:avLst/>
          </a:prstGeom>
        </p:spPr>
      </p:pic>
    </p:spTree>
    <p:extLst>
      <p:ext uri="{BB962C8B-B14F-4D97-AF65-F5344CB8AC3E}">
        <p14:creationId xmlns:p14="http://schemas.microsoft.com/office/powerpoint/2010/main" val="94334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 calcmode="lin" valueType="num">
                                      <p:cBhvr additive="base">
                                        <p:cTn id="23"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195">
                                            <p:txEl>
                                              <p:pRg st="4" end="4"/>
                                            </p:txEl>
                                          </p:spTgt>
                                        </p:tgtEl>
                                        <p:attrNameLst>
                                          <p:attrName>style.visibility</p:attrName>
                                        </p:attrNameLst>
                                      </p:cBhvr>
                                      <p:to>
                                        <p:strVal val="visible"/>
                                      </p:to>
                                    </p:set>
                                    <p:anim calcmode="lin" valueType="num">
                                      <p:cBhvr additive="base">
                                        <p:cTn id="29"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195">
                                            <p:txEl>
                                              <p:pRg st="5" end="5"/>
                                            </p:txEl>
                                          </p:spTgt>
                                        </p:tgtEl>
                                        <p:attrNameLst>
                                          <p:attrName>style.visibility</p:attrName>
                                        </p:attrNameLst>
                                      </p:cBhvr>
                                      <p:to>
                                        <p:strVal val="visible"/>
                                      </p:to>
                                    </p:set>
                                    <p:anim calcmode="lin" valueType="num">
                                      <p:cBhvr additive="base">
                                        <p:cTn id="33"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633046" y="381000"/>
            <a:ext cx="6365631" cy="762000"/>
          </a:xfrm>
          <a:prstGeom prst="rect">
            <a:avLst/>
          </a:prstGeom>
        </p:spPr>
        <p:txBody>
          <a:bodyPr>
            <a:normAutofit fontScale="90000"/>
          </a:bodyPr>
          <a:lstStyle/>
          <a:p>
            <a:pPr eaLnBrk="1" hangingPunct="1"/>
            <a:r>
              <a:rPr lang="en-US" sz="3800" b="1" dirty="0">
                <a:solidFill>
                  <a:schemeClr val="accent1">
                    <a:lumMod val="75000"/>
                  </a:schemeClr>
                </a:solidFill>
                <a:latin typeface="Verdana" pitchFamily="34" charset="0"/>
                <a:ea typeface="Verdana" pitchFamily="34" charset="0"/>
                <a:cs typeface="Verdana" pitchFamily="34" charset="0"/>
              </a:rPr>
              <a:t>Global Halal Target Market</a:t>
            </a:r>
            <a:br>
              <a:rPr lang="en-US" dirty="0">
                <a:solidFill>
                  <a:schemeClr val="accent1">
                    <a:lumMod val="75000"/>
                  </a:schemeClr>
                </a:solidFill>
              </a:rPr>
            </a:br>
            <a:endParaRPr lang="en-US" sz="3000" dirty="0">
              <a:solidFill>
                <a:schemeClr val="accent1">
                  <a:lumMod val="75000"/>
                </a:schemeClr>
              </a:solidFill>
            </a:endParaRPr>
          </a:p>
        </p:txBody>
      </p:sp>
      <p:sp>
        <p:nvSpPr>
          <p:cNvPr id="71683" name="Rectangle 3"/>
          <p:cNvSpPr>
            <a:spLocks noGrp="1" noChangeArrowheads="1"/>
          </p:cNvSpPr>
          <p:nvPr>
            <p:ph type="body" idx="4294967295"/>
          </p:nvPr>
        </p:nvSpPr>
        <p:spPr>
          <a:xfrm>
            <a:off x="281354" y="1447800"/>
            <a:ext cx="8862646" cy="4953000"/>
          </a:xfrm>
          <a:prstGeom prst="rect">
            <a:avLst/>
          </a:prstGeom>
        </p:spPr>
        <p:txBody>
          <a:bodyPr>
            <a:normAutofit fontScale="70000" lnSpcReduction="20000"/>
          </a:bodyPr>
          <a:lstStyle/>
          <a:p>
            <a:pPr marL="0" indent="0">
              <a:lnSpc>
                <a:spcPct val="80000"/>
              </a:lnSpc>
              <a:buNone/>
            </a:pPr>
            <a:r>
              <a:rPr lang="en-US" sz="3000" b="1" u="sng"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rPr>
              <a:t>Asia </a:t>
            </a:r>
            <a:r>
              <a:rPr lang="en-US" sz="3000" b="1"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31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More than </a:t>
            </a:r>
            <a:r>
              <a:rPr lang="en-US" sz="3100" b="1"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1.1 Billion</a:t>
            </a:r>
            <a:r>
              <a:rPr lang="en-US" sz="31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 Consumers </a:t>
            </a:r>
          </a:p>
          <a:p>
            <a:pPr marL="0" indent="0">
              <a:lnSpc>
                <a:spcPct val="80000"/>
              </a:lnSpc>
              <a:buNone/>
            </a:pPr>
            <a:r>
              <a:rPr lang="en-US" sz="30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          (including UAE and GCC)</a:t>
            </a:r>
          </a:p>
          <a:p>
            <a:pPr marL="0" indent="0" eaLnBrk="1" hangingPunct="1">
              <a:lnSpc>
                <a:spcPct val="80000"/>
              </a:lnSpc>
              <a:buFontTx/>
              <a:buNone/>
            </a:pPr>
            <a:endParaRPr lang="en-US" sz="3000" b="1" u="sng"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endParaRPr>
          </a:p>
          <a:p>
            <a:pPr marL="0" indent="0" eaLnBrk="1" hangingPunct="1">
              <a:lnSpc>
                <a:spcPct val="80000"/>
              </a:lnSpc>
              <a:buFontTx/>
              <a:buNone/>
            </a:pPr>
            <a:endParaRPr lang="en-US" sz="3000" b="1" u="sng"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endParaRPr>
          </a:p>
          <a:p>
            <a:pPr marL="0" indent="0" eaLnBrk="1" hangingPunct="1">
              <a:lnSpc>
                <a:spcPct val="80000"/>
              </a:lnSpc>
              <a:buFontTx/>
              <a:buNone/>
            </a:pPr>
            <a:r>
              <a:rPr lang="en-US" sz="3100" b="1" u="sng" dirty="0" err="1">
                <a:solidFill>
                  <a:srgbClr val="FF3300"/>
                </a:solidFill>
                <a:effectLst>
                  <a:outerShdw blurRad="38100" dist="38100" dir="2700000" algn="tl">
                    <a:srgbClr val="C0C0C0"/>
                  </a:outerShdw>
                </a:effectLst>
                <a:latin typeface="Verdana" pitchFamily="34" charset="0"/>
                <a:ea typeface="Verdana" pitchFamily="34" charset="0"/>
                <a:cs typeface="Verdana" pitchFamily="34" charset="0"/>
              </a:rPr>
              <a:t>Africas</a:t>
            </a:r>
            <a:r>
              <a:rPr lang="en-US" sz="3100" b="1"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31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Over </a:t>
            </a:r>
            <a:r>
              <a:rPr lang="en-US" sz="3100" b="1"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470 million</a:t>
            </a:r>
            <a:r>
              <a:rPr lang="en-US" sz="31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 Consumers </a:t>
            </a:r>
          </a:p>
          <a:p>
            <a:pPr marL="0" indent="0" eaLnBrk="1" hangingPunct="1">
              <a:lnSpc>
                <a:spcPct val="80000"/>
              </a:lnSpc>
              <a:buFontTx/>
              <a:buNone/>
            </a:pPr>
            <a:r>
              <a:rPr lang="en-US" sz="30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3000" dirty="0">
                <a:solidFill>
                  <a:srgbClr val="002E00"/>
                </a:solidFill>
                <a:latin typeface="Verdana" pitchFamily="34" charset="0"/>
                <a:ea typeface="Verdana" pitchFamily="34" charset="0"/>
                <a:cs typeface="Verdana" pitchFamily="34" charset="0"/>
              </a:rPr>
              <a:t>East, West, North, South, Central) </a:t>
            </a:r>
          </a:p>
          <a:p>
            <a:pPr marL="0" indent="0" eaLnBrk="1" hangingPunct="1">
              <a:lnSpc>
                <a:spcPct val="80000"/>
              </a:lnSpc>
              <a:buFontTx/>
              <a:buNone/>
            </a:pPr>
            <a:endParaRPr lang="en-US" sz="3000" b="1" u="sng" dirty="0">
              <a:solidFill>
                <a:srgbClr val="002E00"/>
              </a:solidFill>
              <a:latin typeface="Verdana" pitchFamily="34" charset="0"/>
              <a:ea typeface="Verdana" pitchFamily="34" charset="0"/>
              <a:cs typeface="Verdana" pitchFamily="34" charset="0"/>
            </a:endParaRPr>
          </a:p>
          <a:p>
            <a:pPr marL="0" indent="0" eaLnBrk="1" hangingPunct="1">
              <a:lnSpc>
                <a:spcPct val="80000"/>
              </a:lnSpc>
              <a:buFontTx/>
              <a:buNone/>
            </a:pPr>
            <a:r>
              <a:rPr lang="en-US" sz="3000" b="1" u="sng" dirty="0">
                <a:solidFill>
                  <a:srgbClr val="002E00"/>
                </a:solidFill>
                <a:latin typeface="Verdana" pitchFamily="34" charset="0"/>
                <a:ea typeface="Verdana" pitchFamily="34" charset="0"/>
                <a:cs typeface="Verdana" pitchFamily="34" charset="0"/>
              </a:rPr>
              <a:t> </a:t>
            </a:r>
            <a:endParaRPr lang="en-US" sz="3000" u="sng" dirty="0">
              <a:solidFill>
                <a:srgbClr val="002E00"/>
              </a:solidFill>
              <a:latin typeface="Verdana" pitchFamily="34" charset="0"/>
              <a:ea typeface="Verdana" pitchFamily="34" charset="0"/>
              <a:cs typeface="Verdana" pitchFamily="34" charset="0"/>
            </a:endParaRPr>
          </a:p>
          <a:p>
            <a:pPr marL="0" indent="0">
              <a:lnSpc>
                <a:spcPct val="80000"/>
              </a:lnSpc>
              <a:buNone/>
            </a:pPr>
            <a:r>
              <a:rPr lang="en-US" sz="3100" b="1" u="sng"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rPr>
              <a:t>EUROPE</a:t>
            </a:r>
            <a:r>
              <a:rPr lang="en-US" sz="3100" b="1"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31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More then </a:t>
            </a:r>
            <a:r>
              <a:rPr lang="en-US" sz="3100" b="1"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50 million</a:t>
            </a:r>
            <a:r>
              <a:rPr lang="en-US" sz="31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 Consumers</a:t>
            </a:r>
            <a:endParaRPr lang="en-US" sz="3100" b="1"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endParaRPr>
          </a:p>
          <a:p>
            <a:pPr marL="0" indent="0" eaLnBrk="1" hangingPunct="1">
              <a:lnSpc>
                <a:spcPct val="80000"/>
              </a:lnSpc>
              <a:buFontTx/>
              <a:buNone/>
            </a:pPr>
            <a:endParaRPr lang="en-US" sz="3000" b="1"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endParaRPr>
          </a:p>
          <a:p>
            <a:pPr marL="0" indent="0" eaLnBrk="1" hangingPunct="1">
              <a:lnSpc>
                <a:spcPct val="80000"/>
              </a:lnSpc>
              <a:buFontTx/>
              <a:buNone/>
            </a:pPr>
            <a:endParaRPr lang="en-US" sz="3000" b="1" u="sng"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endParaRPr>
          </a:p>
          <a:p>
            <a:pPr marL="0" indent="0">
              <a:lnSpc>
                <a:spcPct val="80000"/>
              </a:lnSpc>
              <a:buNone/>
            </a:pPr>
            <a:r>
              <a:rPr lang="en-US" sz="3100" b="1" u="sng"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rPr>
              <a:t>Americas: </a:t>
            </a:r>
            <a:r>
              <a:rPr lang="en-US" sz="31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Halal Consumers almost </a:t>
            </a:r>
            <a:r>
              <a:rPr lang="en-US" sz="3100" b="1"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10 million</a:t>
            </a:r>
            <a:r>
              <a:rPr lang="en-US" sz="31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 </a:t>
            </a:r>
          </a:p>
          <a:p>
            <a:pPr marL="0" indent="0" eaLnBrk="1" hangingPunct="1">
              <a:lnSpc>
                <a:spcPct val="80000"/>
              </a:lnSpc>
              <a:buFontTx/>
              <a:buNone/>
            </a:pPr>
            <a:r>
              <a:rPr lang="en-US" sz="30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3000" dirty="0">
                <a:solidFill>
                  <a:srgbClr val="002E00"/>
                </a:solidFill>
                <a:latin typeface="Verdana" pitchFamily="34" charset="0"/>
                <a:ea typeface="Verdana" pitchFamily="34" charset="0"/>
                <a:cs typeface="Verdana" pitchFamily="34" charset="0"/>
              </a:rPr>
              <a:t>(USA, Brazil, Canada, Central, South &amp; Caribbean)</a:t>
            </a:r>
          </a:p>
          <a:p>
            <a:pPr marL="0" indent="0" eaLnBrk="1" hangingPunct="1">
              <a:lnSpc>
                <a:spcPct val="80000"/>
              </a:lnSpc>
              <a:buFontTx/>
              <a:buNone/>
            </a:pPr>
            <a:endParaRPr lang="en-US" sz="3100" dirty="0">
              <a:latin typeface="Verdana" pitchFamily="34" charset="0"/>
              <a:ea typeface="Verdana" pitchFamily="34" charset="0"/>
              <a:cs typeface="Verdana" pitchFamily="34" charset="0"/>
            </a:endParaRPr>
          </a:p>
          <a:p>
            <a:pPr marL="0" indent="0">
              <a:lnSpc>
                <a:spcPct val="80000"/>
              </a:lnSpc>
              <a:buNone/>
            </a:pPr>
            <a:endParaRPr lang="en-US" sz="3100" b="1" u="sng"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endParaRPr>
          </a:p>
          <a:p>
            <a:pPr marL="0" indent="0">
              <a:lnSpc>
                <a:spcPct val="80000"/>
              </a:lnSpc>
              <a:buNone/>
            </a:pPr>
            <a:r>
              <a:rPr lang="en-US" sz="3100" b="1" u="sng"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rPr>
              <a:t>Oceania:</a:t>
            </a:r>
            <a:r>
              <a:rPr lang="en-US" sz="3100" b="1"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3100" b="1"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0.6 million</a:t>
            </a:r>
            <a:r>
              <a:rPr lang="en-US" sz="3100" dirty="0">
                <a:solidFill>
                  <a:srgbClr val="002E00"/>
                </a:solidFill>
                <a:effectLst>
                  <a:outerShdw blurRad="38100" dist="38100" dir="2700000" algn="tl">
                    <a:srgbClr val="C0C0C0"/>
                  </a:outerShdw>
                </a:effectLst>
                <a:latin typeface="Verdana" pitchFamily="34" charset="0"/>
                <a:ea typeface="Verdana" pitchFamily="34" charset="0"/>
                <a:cs typeface="Verdana" pitchFamily="34" charset="0"/>
              </a:rPr>
              <a:t> Consumers</a:t>
            </a:r>
            <a:r>
              <a:rPr lang="en-US" sz="3100" b="1" dirty="0">
                <a:solidFill>
                  <a:srgbClr val="FF3300"/>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3100" dirty="0">
                <a:solidFill>
                  <a:srgbClr val="002E00"/>
                </a:solidFill>
                <a:latin typeface="Verdana" pitchFamily="34" charset="0"/>
                <a:ea typeface="Verdana" pitchFamily="34" charset="0"/>
                <a:cs typeface="Verdana" pitchFamily="34" charset="0"/>
              </a:rPr>
              <a:t>in New Zealand, Australia</a:t>
            </a:r>
          </a:p>
          <a:p>
            <a:pPr marL="0" indent="0">
              <a:lnSpc>
                <a:spcPct val="80000"/>
              </a:lnSpc>
              <a:buNone/>
            </a:pPr>
            <a:r>
              <a:rPr lang="en-US" sz="3100" dirty="0">
                <a:solidFill>
                  <a:srgbClr val="002E00"/>
                </a:solidFill>
                <a:latin typeface="Verdana" pitchFamily="34" charset="0"/>
                <a:ea typeface="Verdana" pitchFamily="34" charset="0"/>
                <a:cs typeface="Verdana" pitchFamily="34" charset="0"/>
              </a:rPr>
              <a:t>                and Fiji</a:t>
            </a:r>
          </a:p>
          <a:p>
            <a:pPr marL="0" indent="0" eaLnBrk="1" hangingPunct="1">
              <a:lnSpc>
                <a:spcPct val="80000"/>
              </a:lnSpc>
              <a:buFontTx/>
              <a:buNone/>
            </a:pPr>
            <a:endParaRPr lang="en-US" sz="2000" dirty="0">
              <a:solidFill>
                <a:srgbClr val="002E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240209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anim calcmode="lin" valueType="num">
                                      <p:cBhvr additive="base">
                                        <p:cTn id="11"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683">
                                            <p:txEl>
                                              <p:pRg st="4" end="4"/>
                                            </p:txEl>
                                          </p:spTgt>
                                        </p:tgtEl>
                                        <p:attrNameLst>
                                          <p:attrName>style.visibility</p:attrName>
                                        </p:attrNameLst>
                                      </p:cBhvr>
                                      <p:to>
                                        <p:strVal val="visible"/>
                                      </p:to>
                                    </p:set>
                                    <p:anim calcmode="lin" valueType="num">
                                      <p:cBhvr additive="base">
                                        <p:cTn id="17"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68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1683">
                                            <p:txEl>
                                              <p:pRg st="5" end="5"/>
                                            </p:txEl>
                                          </p:spTgt>
                                        </p:tgtEl>
                                        <p:attrNameLst>
                                          <p:attrName>style.visibility</p:attrName>
                                        </p:attrNameLst>
                                      </p:cBhvr>
                                      <p:to>
                                        <p:strVal val="visible"/>
                                      </p:to>
                                    </p:set>
                                    <p:anim calcmode="lin" valueType="num">
                                      <p:cBhvr additive="base">
                                        <p:cTn id="21" dur="5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6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1683">
                                            <p:txEl>
                                              <p:pRg st="8" end="8"/>
                                            </p:txEl>
                                          </p:spTgt>
                                        </p:tgtEl>
                                        <p:attrNameLst>
                                          <p:attrName>style.visibility</p:attrName>
                                        </p:attrNameLst>
                                      </p:cBhvr>
                                      <p:to>
                                        <p:strVal val="visible"/>
                                      </p:to>
                                    </p:set>
                                    <p:animEffect transition="in" filter="barn(inVertical)">
                                      <p:cBhvr>
                                        <p:cTn id="27" dur="500"/>
                                        <p:tgtEl>
                                          <p:spTgt spid="7168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1683">
                                            <p:txEl>
                                              <p:pRg st="11" end="11"/>
                                            </p:txEl>
                                          </p:spTgt>
                                        </p:tgtEl>
                                        <p:attrNameLst>
                                          <p:attrName>style.visibility</p:attrName>
                                        </p:attrNameLst>
                                      </p:cBhvr>
                                      <p:to>
                                        <p:strVal val="visible"/>
                                      </p:to>
                                    </p:set>
                                    <p:anim calcmode="lin" valueType="num">
                                      <p:cBhvr>
                                        <p:cTn id="32" dur="500" fill="hold"/>
                                        <p:tgtEl>
                                          <p:spTgt spid="71683">
                                            <p:txEl>
                                              <p:pRg st="11" end="11"/>
                                            </p:txEl>
                                          </p:spTgt>
                                        </p:tgtEl>
                                        <p:attrNameLst>
                                          <p:attrName>ppt_w</p:attrName>
                                        </p:attrNameLst>
                                      </p:cBhvr>
                                      <p:tavLst>
                                        <p:tav tm="0">
                                          <p:val>
                                            <p:fltVal val="0"/>
                                          </p:val>
                                        </p:tav>
                                        <p:tav tm="100000">
                                          <p:val>
                                            <p:strVal val="#ppt_w"/>
                                          </p:val>
                                        </p:tav>
                                      </p:tavLst>
                                    </p:anim>
                                    <p:anim calcmode="lin" valueType="num">
                                      <p:cBhvr>
                                        <p:cTn id="33" dur="500" fill="hold"/>
                                        <p:tgtEl>
                                          <p:spTgt spid="71683">
                                            <p:txEl>
                                              <p:pRg st="11" end="11"/>
                                            </p:txEl>
                                          </p:spTgt>
                                        </p:tgtEl>
                                        <p:attrNameLst>
                                          <p:attrName>ppt_h</p:attrName>
                                        </p:attrNameLst>
                                      </p:cBhvr>
                                      <p:tavLst>
                                        <p:tav tm="0">
                                          <p:val>
                                            <p:fltVal val="0"/>
                                          </p:val>
                                        </p:tav>
                                        <p:tav tm="100000">
                                          <p:val>
                                            <p:strVal val="#ppt_h"/>
                                          </p:val>
                                        </p:tav>
                                      </p:tavLst>
                                    </p:anim>
                                    <p:animEffect transition="in" filter="fade">
                                      <p:cBhvr>
                                        <p:cTn id="34" dur="500"/>
                                        <p:tgtEl>
                                          <p:spTgt spid="71683">
                                            <p:txEl>
                                              <p:pRg st="11" end="11"/>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71683">
                                            <p:txEl>
                                              <p:pRg st="12" end="12"/>
                                            </p:txEl>
                                          </p:spTgt>
                                        </p:tgtEl>
                                        <p:attrNameLst>
                                          <p:attrName>style.visibility</p:attrName>
                                        </p:attrNameLst>
                                      </p:cBhvr>
                                      <p:to>
                                        <p:strVal val="visible"/>
                                      </p:to>
                                    </p:set>
                                    <p:anim calcmode="lin" valueType="num">
                                      <p:cBhvr>
                                        <p:cTn id="37" dur="500" fill="hold"/>
                                        <p:tgtEl>
                                          <p:spTgt spid="71683">
                                            <p:txEl>
                                              <p:pRg st="12" end="12"/>
                                            </p:txEl>
                                          </p:spTgt>
                                        </p:tgtEl>
                                        <p:attrNameLst>
                                          <p:attrName>ppt_w</p:attrName>
                                        </p:attrNameLst>
                                      </p:cBhvr>
                                      <p:tavLst>
                                        <p:tav tm="0">
                                          <p:val>
                                            <p:fltVal val="0"/>
                                          </p:val>
                                        </p:tav>
                                        <p:tav tm="100000">
                                          <p:val>
                                            <p:strVal val="#ppt_w"/>
                                          </p:val>
                                        </p:tav>
                                      </p:tavLst>
                                    </p:anim>
                                    <p:anim calcmode="lin" valueType="num">
                                      <p:cBhvr>
                                        <p:cTn id="38" dur="500" fill="hold"/>
                                        <p:tgtEl>
                                          <p:spTgt spid="71683">
                                            <p:txEl>
                                              <p:pRg st="12" end="12"/>
                                            </p:txEl>
                                          </p:spTgt>
                                        </p:tgtEl>
                                        <p:attrNameLst>
                                          <p:attrName>ppt_h</p:attrName>
                                        </p:attrNameLst>
                                      </p:cBhvr>
                                      <p:tavLst>
                                        <p:tav tm="0">
                                          <p:val>
                                            <p:fltVal val="0"/>
                                          </p:val>
                                        </p:tav>
                                        <p:tav tm="100000">
                                          <p:val>
                                            <p:strVal val="#ppt_h"/>
                                          </p:val>
                                        </p:tav>
                                      </p:tavLst>
                                    </p:anim>
                                    <p:animEffect transition="in" filter="fade">
                                      <p:cBhvr>
                                        <p:cTn id="39" dur="500"/>
                                        <p:tgtEl>
                                          <p:spTgt spid="71683">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71683">
                                            <p:txEl>
                                              <p:pRg st="15" end="15"/>
                                            </p:txEl>
                                          </p:spTgt>
                                        </p:tgtEl>
                                        <p:attrNameLst>
                                          <p:attrName>style.visibility</p:attrName>
                                        </p:attrNameLst>
                                      </p:cBhvr>
                                      <p:to>
                                        <p:strVal val="visible"/>
                                      </p:to>
                                    </p:set>
                                    <p:anim calcmode="lin" valueType="num">
                                      <p:cBhvr>
                                        <p:cTn id="44" dur="500" fill="hold"/>
                                        <p:tgtEl>
                                          <p:spTgt spid="71683">
                                            <p:txEl>
                                              <p:pRg st="15" end="15"/>
                                            </p:txEl>
                                          </p:spTgt>
                                        </p:tgtEl>
                                        <p:attrNameLst>
                                          <p:attrName>ppt_w</p:attrName>
                                        </p:attrNameLst>
                                      </p:cBhvr>
                                      <p:tavLst>
                                        <p:tav tm="0">
                                          <p:val>
                                            <p:fltVal val="0"/>
                                          </p:val>
                                        </p:tav>
                                        <p:tav tm="100000">
                                          <p:val>
                                            <p:strVal val="#ppt_w"/>
                                          </p:val>
                                        </p:tav>
                                      </p:tavLst>
                                    </p:anim>
                                    <p:anim calcmode="lin" valueType="num">
                                      <p:cBhvr>
                                        <p:cTn id="45" dur="500" fill="hold"/>
                                        <p:tgtEl>
                                          <p:spTgt spid="71683">
                                            <p:txEl>
                                              <p:pRg st="15" end="15"/>
                                            </p:txEl>
                                          </p:spTgt>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71683">
                                            <p:txEl>
                                              <p:pRg st="16" end="16"/>
                                            </p:txEl>
                                          </p:spTgt>
                                        </p:tgtEl>
                                        <p:attrNameLst>
                                          <p:attrName>style.visibility</p:attrName>
                                        </p:attrNameLst>
                                      </p:cBhvr>
                                      <p:to>
                                        <p:strVal val="visible"/>
                                      </p:to>
                                    </p:set>
                                    <p:anim calcmode="lin" valueType="num">
                                      <p:cBhvr>
                                        <p:cTn id="48" dur="500" fill="hold"/>
                                        <p:tgtEl>
                                          <p:spTgt spid="71683">
                                            <p:txEl>
                                              <p:pRg st="16" end="16"/>
                                            </p:txEl>
                                          </p:spTgt>
                                        </p:tgtEl>
                                        <p:attrNameLst>
                                          <p:attrName>ppt_w</p:attrName>
                                        </p:attrNameLst>
                                      </p:cBhvr>
                                      <p:tavLst>
                                        <p:tav tm="0">
                                          <p:val>
                                            <p:fltVal val="0"/>
                                          </p:val>
                                        </p:tav>
                                        <p:tav tm="100000">
                                          <p:val>
                                            <p:strVal val="#ppt_w"/>
                                          </p:val>
                                        </p:tav>
                                      </p:tavLst>
                                    </p:anim>
                                    <p:anim calcmode="lin" valueType="num">
                                      <p:cBhvr>
                                        <p:cTn id="49" dur="500" fill="hold"/>
                                        <p:tgtEl>
                                          <p:spTgt spid="71683">
                                            <p:txEl>
                                              <p:pRg st="16" end="1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1354" y="274638"/>
            <a:ext cx="8405446" cy="1143000"/>
          </a:xfrm>
        </p:spPr>
        <p:txBody>
          <a:bodyPr>
            <a:normAutofit/>
          </a:bodyPr>
          <a:lstStyle/>
          <a:p>
            <a:pPr algn="l"/>
            <a:r>
              <a:rPr lang="en-US" sz="3400" b="1" dirty="0">
                <a:solidFill>
                  <a:schemeClr val="accent1">
                    <a:lumMod val="75000"/>
                  </a:schemeClr>
                </a:solidFill>
                <a:latin typeface="Verdana" pitchFamily="34" charset="0"/>
                <a:ea typeface="Verdana" pitchFamily="34" charset="0"/>
                <a:cs typeface="Verdana" pitchFamily="34" charset="0"/>
              </a:rPr>
              <a:t>Biggest Halal Food </a:t>
            </a:r>
            <a:br>
              <a:rPr lang="en-US" sz="3400" b="1" dirty="0">
                <a:solidFill>
                  <a:schemeClr val="accent1">
                    <a:lumMod val="75000"/>
                  </a:schemeClr>
                </a:solidFill>
                <a:latin typeface="Verdana" pitchFamily="34" charset="0"/>
                <a:ea typeface="Verdana" pitchFamily="34" charset="0"/>
                <a:cs typeface="Verdana" pitchFamily="34" charset="0"/>
              </a:rPr>
            </a:br>
            <a:r>
              <a:rPr lang="en-US" sz="3400" b="1" dirty="0">
                <a:solidFill>
                  <a:schemeClr val="accent1">
                    <a:lumMod val="75000"/>
                  </a:schemeClr>
                </a:solidFill>
                <a:latin typeface="Verdana" pitchFamily="34" charset="0"/>
                <a:ea typeface="Verdana" pitchFamily="34" charset="0"/>
                <a:cs typeface="Verdana" pitchFamily="34" charset="0"/>
              </a:rPr>
              <a:t>Consumers</a:t>
            </a:r>
            <a:endParaRPr lang="en-US" sz="3400" b="1" dirty="0">
              <a:solidFill>
                <a:srgbClr val="FF0000"/>
              </a:solidFill>
              <a:latin typeface="Verdana" pitchFamily="34" charset="0"/>
              <a:ea typeface="Verdana" pitchFamily="34" charset="0"/>
              <a:cs typeface="Verdana" pitchFamily="34" charset="0"/>
            </a:endParaRPr>
          </a:p>
        </p:txBody>
      </p:sp>
      <p:sp>
        <p:nvSpPr>
          <p:cNvPr id="32771" name="Rectangle 3"/>
          <p:cNvSpPr>
            <a:spLocks noGrp="1" noChangeArrowheads="1"/>
          </p:cNvSpPr>
          <p:nvPr>
            <p:ph idx="1"/>
          </p:nvPr>
        </p:nvSpPr>
        <p:spPr>
          <a:xfrm>
            <a:off x="211016" y="1600200"/>
            <a:ext cx="8721969" cy="4800600"/>
          </a:xfrm>
        </p:spPr>
        <p:txBody>
          <a:bodyPr>
            <a:normAutofit fontScale="92500" lnSpcReduction="20000"/>
          </a:bodyPr>
          <a:lstStyle/>
          <a:p>
            <a:pPr>
              <a:lnSpc>
                <a:spcPct val="80000"/>
              </a:lnSpc>
              <a:spcAft>
                <a:spcPct val="60000"/>
              </a:spcAft>
              <a:buFontTx/>
              <a:buNone/>
            </a:pPr>
            <a:r>
              <a:rPr lang="en-GB" sz="2400" b="1" dirty="0">
                <a:solidFill>
                  <a:srgbClr val="FF3300"/>
                </a:solidFill>
                <a:latin typeface="Verdana" pitchFamily="34" charset="0"/>
                <a:ea typeface="Verdana" pitchFamily="34" charset="0"/>
                <a:cs typeface="Verdana" pitchFamily="34" charset="0"/>
              </a:rPr>
              <a:t>Some examples of the Halal Food market size:</a:t>
            </a:r>
          </a:p>
          <a:p>
            <a:pPr>
              <a:lnSpc>
                <a:spcPct val="80000"/>
              </a:lnSpc>
              <a:spcAft>
                <a:spcPct val="60000"/>
              </a:spcAft>
              <a:buFontTx/>
              <a:buNone/>
            </a:pPr>
            <a:endParaRPr lang="en-GB" sz="600" b="1" dirty="0">
              <a:solidFill>
                <a:srgbClr val="FF3300"/>
              </a:solidFill>
              <a:latin typeface="Verdana" pitchFamily="34" charset="0"/>
              <a:ea typeface="Verdana" pitchFamily="34" charset="0"/>
              <a:cs typeface="Verdana" pitchFamily="34" charset="0"/>
            </a:endParaRPr>
          </a:p>
          <a:p>
            <a:pPr>
              <a:lnSpc>
                <a:spcPct val="80000"/>
              </a:lnSpc>
              <a:spcAft>
                <a:spcPct val="60000"/>
              </a:spcAft>
            </a:pPr>
            <a:r>
              <a:rPr lang="en-GB" sz="2200" b="1" dirty="0">
                <a:solidFill>
                  <a:srgbClr val="FF3300"/>
                </a:solidFill>
                <a:latin typeface="Verdana" pitchFamily="34" charset="0"/>
                <a:ea typeface="Verdana" pitchFamily="34" charset="0"/>
                <a:cs typeface="Verdana" pitchFamily="34" charset="0"/>
              </a:rPr>
              <a:t>Europe</a:t>
            </a:r>
            <a:r>
              <a:rPr lang="en-GB" sz="2200" dirty="0">
                <a:solidFill>
                  <a:srgbClr val="000000"/>
                </a:solidFill>
                <a:latin typeface="Verdana" pitchFamily="34" charset="0"/>
                <a:ea typeface="Verdana" pitchFamily="34" charset="0"/>
                <a:cs typeface="Verdana" pitchFamily="34" charset="0"/>
              </a:rPr>
              <a:t>, over </a:t>
            </a:r>
            <a:r>
              <a:rPr lang="en-GB" sz="2200" b="1" dirty="0">
                <a:solidFill>
                  <a:srgbClr val="FF3300"/>
                </a:solidFill>
                <a:latin typeface="Verdana" pitchFamily="34" charset="0"/>
                <a:ea typeface="Verdana" pitchFamily="34" charset="0"/>
                <a:cs typeface="Verdana" pitchFamily="34" charset="0"/>
              </a:rPr>
              <a:t>$66 billion</a:t>
            </a:r>
            <a:r>
              <a:rPr lang="en-GB" sz="2200" dirty="0">
                <a:solidFill>
                  <a:srgbClr val="FF3300"/>
                </a:solidFill>
                <a:latin typeface="Verdana" pitchFamily="34" charset="0"/>
                <a:ea typeface="Verdana" pitchFamily="34" charset="0"/>
                <a:cs typeface="Verdana" pitchFamily="34" charset="0"/>
              </a:rPr>
              <a:t>. </a:t>
            </a:r>
            <a:r>
              <a:rPr lang="en-GB" sz="2200" dirty="0">
                <a:solidFill>
                  <a:srgbClr val="000000"/>
                </a:solidFill>
                <a:latin typeface="Verdana" pitchFamily="34" charset="0"/>
                <a:ea typeface="Verdana" pitchFamily="34" charset="0"/>
                <a:cs typeface="Verdana" pitchFamily="34" charset="0"/>
              </a:rPr>
              <a:t> (with only France $17 billion)</a:t>
            </a:r>
          </a:p>
          <a:p>
            <a:pPr>
              <a:lnSpc>
                <a:spcPct val="80000"/>
              </a:lnSpc>
              <a:spcAft>
                <a:spcPct val="60000"/>
              </a:spcAft>
            </a:pPr>
            <a:r>
              <a:rPr lang="en-GB" sz="2200" b="1" dirty="0">
                <a:solidFill>
                  <a:srgbClr val="FF3300"/>
                </a:solidFill>
                <a:latin typeface="Verdana" pitchFamily="34" charset="0"/>
                <a:ea typeface="Verdana" pitchFamily="34" charset="0"/>
                <a:cs typeface="Verdana" pitchFamily="34" charset="0"/>
              </a:rPr>
              <a:t>America,</a:t>
            </a:r>
            <a:r>
              <a:rPr lang="en-GB" sz="2200" b="1" dirty="0">
                <a:solidFill>
                  <a:srgbClr val="000000"/>
                </a:solidFill>
                <a:latin typeface="Verdana" pitchFamily="34" charset="0"/>
                <a:ea typeface="Verdana" pitchFamily="34" charset="0"/>
                <a:cs typeface="Verdana" pitchFamily="34" charset="0"/>
              </a:rPr>
              <a:t> </a:t>
            </a:r>
            <a:r>
              <a:rPr lang="en-GB" sz="2200" dirty="0">
                <a:solidFill>
                  <a:srgbClr val="000000"/>
                </a:solidFill>
                <a:latin typeface="Verdana" pitchFamily="34" charset="0"/>
                <a:ea typeface="Verdana" pitchFamily="34" charset="0"/>
                <a:cs typeface="Verdana" pitchFamily="34" charset="0"/>
              </a:rPr>
              <a:t>spends over </a:t>
            </a:r>
            <a:r>
              <a:rPr lang="en-GB" sz="2200" b="1" dirty="0">
                <a:solidFill>
                  <a:srgbClr val="FF3300"/>
                </a:solidFill>
                <a:latin typeface="Verdana" pitchFamily="34" charset="0"/>
                <a:ea typeface="Verdana" pitchFamily="34" charset="0"/>
                <a:cs typeface="Verdana" pitchFamily="34" charset="0"/>
              </a:rPr>
              <a:t>$13 billion</a:t>
            </a:r>
            <a:r>
              <a:rPr lang="en-GB" sz="2200" dirty="0">
                <a:solidFill>
                  <a:srgbClr val="000000"/>
                </a:solidFill>
                <a:latin typeface="Verdana" pitchFamily="34" charset="0"/>
                <a:ea typeface="Verdana" pitchFamily="34" charset="0"/>
                <a:cs typeface="Verdana" pitchFamily="34" charset="0"/>
              </a:rPr>
              <a:t> on Halal food annually.</a:t>
            </a:r>
          </a:p>
          <a:p>
            <a:pPr>
              <a:lnSpc>
                <a:spcPct val="80000"/>
              </a:lnSpc>
              <a:spcAft>
                <a:spcPct val="60000"/>
              </a:spcAft>
            </a:pPr>
            <a:r>
              <a:rPr lang="en-GB" sz="2200" b="1" dirty="0">
                <a:solidFill>
                  <a:srgbClr val="FF3300"/>
                </a:solidFill>
                <a:latin typeface="Verdana" pitchFamily="34" charset="0"/>
                <a:ea typeface="Verdana" pitchFamily="34" charset="0"/>
                <a:cs typeface="Verdana" pitchFamily="34" charset="0"/>
              </a:rPr>
              <a:t>GCC’s </a:t>
            </a:r>
            <a:r>
              <a:rPr lang="en-GB" sz="2200" dirty="0">
                <a:solidFill>
                  <a:srgbClr val="000000"/>
                </a:solidFill>
                <a:latin typeface="Verdana" pitchFamily="34" charset="0"/>
                <a:ea typeface="Verdana" pitchFamily="34" charset="0"/>
                <a:cs typeface="Verdana" pitchFamily="34" charset="0"/>
              </a:rPr>
              <a:t>food imports is </a:t>
            </a:r>
            <a:r>
              <a:rPr lang="en-GB" sz="2200" b="1" dirty="0">
                <a:solidFill>
                  <a:srgbClr val="FF3300"/>
                </a:solidFill>
                <a:latin typeface="Verdana" pitchFamily="34" charset="0"/>
                <a:ea typeface="Verdana" pitchFamily="34" charset="0"/>
                <a:cs typeface="Verdana" pitchFamily="34" charset="0"/>
              </a:rPr>
              <a:t>$26 billion</a:t>
            </a:r>
            <a:r>
              <a:rPr lang="en-GB" sz="2200" dirty="0">
                <a:solidFill>
                  <a:srgbClr val="FF3300"/>
                </a:solidFill>
                <a:latin typeface="Verdana" pitchFamily="34" charset="0"/>
                <a:ea typeface="Verdana" pitchFamily="34" charset="0"/>
                <a:cs typeface="Verdana" pitchFamily="34" charset="0"/>
              </a:rPr>
              <a:t>.</a:t>
            </a:r>
            <a:r>
              <a:rPr lang="en-GB" sz="2200" dirty="0">
                <a:solidFill>
                  <a:srgbClr val="000000"/>
                </a:solidFill>
                <a:latin typeface="Verdana" pitchFamily="34" charset="0"/>
                <a:ea typeface="Verdana" pitchFamily="34" charset="0"/>
                <a:cs typeface="Verdana" pitchFamily="34" charset="0"/>
              </a:rPr>
              <a:t> </a:t>
            </a:r>
          </a:p>
          <a:p>
            <a:pPr>
              <a:lnSpc>
                <a:spcPct val="80000"/>
              </a:lnSpc>
              <a:spcAft>
                <a:spcPct val="60000"/>
              </a:spcAft>
            </a:pPr>
            <a:r>
              <a:rPr lang="en-GB" sz="2200" b="1" dirty="0">
                <a:solidFill>
                  <a:srgbClr val="FF3300"/>
                </a:solidFill>
                <a:latin typeface="Verdana" pitchFamily="34" charset="0"/>
                <a:ea typeface="Verdana" pitchFamily="34" charset="0"/>
                <a:cs typeface="Verdana" pitchFamily="34" charset="0"/>
              </a:rPr>
              <a:t>Egypt</a:t>
            </a:r>
            <a:r>
              <a:rPr lang="en-GB" sz="2200" dirty="0">
                <a:solidFill>
                  <a:srgbClr val="FF3300"/>
                </a:solidFill>
                <a:latin typeface="Verdana" pitchFamily="34" charset="0"/>
                <a:ea typeface="Verdana" pitchFamily="34" charset="0"/>
                <a:cs typeface="Verdana" pitchFamily="34" charset="0"/>
              </a:rPr>
              <a:t> </a:t>
            </a:r>
            <a:r>
              <a:rPr lang="en-GB" sz="2200" dirty="0">
                <a:latin typeface="Verdana" pitchFamily="34" charset="0"/>
                <a:ea typeface="Verdana" pitchFamily="34" charset="0"/>
                <a:cs typeface="Verdana" pitchFamily="34" charset="0"/>
              </a:rPr>
              <a:t>consumes </a:t>
            </a:r>
            <a:r>
              <a:rPr lang="en-GB" sz="2200" dirty="0" err="1">
                <a:latin typeface="Verdana" pitchFamily="34" charset="0"/>
                <a:ea typeface="Verdana" pitchFamily="34" charset="0"/>
                <a:cs typeface="Verdana" pitchFamily="34" charset="0"/>
              </a:rPr>
              <a:t>approx</a:t>
            </a:r>
            <a:r>
              <a:rPr lang="en-GB" sz="2200" dirty="0">
                <a:latin typeface="Verdana" pitchFamily="34" charset="0"/>
                <a:ea typeface="Verdana" pitchFamily="34" charset="0"/>
                <a:cs typeface="Verdana" pitchFamily="34" charset="0"/>
              </a:rPr>
              <a:t>  </a:t>
            </a:r>
            <a:r>
              <a:rPr lang="en-GB" sz="2200" b="1" dirty="0">
                <a:solidFill>
                  <a:srgbClr val="FF3300"/>
                </a:solidFill>
                <a:latin typeface="Verdana" pitchFamily="34" charset="0"/>
                <a:ea typeface="Verdana" pitchFamily="34" charset="0"/>
                <a:cs typeface="Verdana" pitchFamily="34" charset="0"/>
              </a:rPr>
              <a:t>$88 billion</a:t>
            </a:r>
            <a:endParaRPr lang="en-GB" sz="2200" dirty="0">
              <a:solidFill>
                <a:srgbClr val="000000"/>
              </a:solidFill>
              <a:latin typeface="Verdana" pitchFamily="34" charset="0"/>
              <a:ea typeface="Verdana" pitchFamily="34" charset="0"/>
              <a:cs typeface="Verdana" pitchFamily="34" charset="0"/>
            </a:endParaRPr>
          </a:p>
          <a:p>
            <a:pPr>
              <a:lnSpc>
                <a:spcPct val="80000"/>
              </a:lnSpc>
              <a:spcAft>
                <a:spcPct val="60000"/>
              </a:spcAft>
            </a:pPr>
            <a:r>
              <a:rPr lang="en-GB" sz="2200" b="1" dirty="0">
                <a:solidFill>
                  <a:srgbClr val="FF3300"/>
                </a:solidFill>
                <a:latin typeface="Verdana" pitchFamily="34" charset="0"/>
                <a:ea typeface="Verdana" pitchFamily="34" charset="0"/>
                <a:cs typeface="Verdana" pitchFamily="34" charset="0"/>
              </a:rPr>
              <a:t>Pakistan</a:t>
            </a:r>
            <a:r>
              <a:rPr lang="en-GB" sz="2200" dirty="0">
                <a:solidFill>
                  <a:srgbClr val="FF3300"/>
                </a:solidFill>
                <a:latin typeface="Verdana" pitchFamily="34" charset="0"/>
                <a:ea typeface="Verdana" pitchFamily="34" charset="0"/>
                <a:cs typeface="Verdana" pitchFamily="34" charset="0"/>
              </a:rPr>
              <a:t> </a:t>
            </a:r>
            <a:r>
              <a:rPr lang="en-GB" sz="2200" dirty="0">
                <a:latin typeface="Verdana" pitchFamily="34" charset="0"/>
                <a:ea typeface="Verdana" pitchFamily="34" charset="0"/>
                <a:cs typeface="Verdana" pitchFamily="34" charset="0"/>
              </a:rPr>
              <a:t>consumption is almost </a:t>
            </a:r>
            <a:r>
              <a:rPr lang="en-GB" sz="2200" b="1" dirty="0">
                <a:solidFill>
                  <a:srgbClr val="FF3300"/>
                </a:solidFill>
                <a:latin typeface="Verdana" pitchFamily="34" charset="0"/>
                <a:ea typeface="Verdana" pitchFamily="34" charset="0"/>
                <a:cs typeface="Verdana" pitchFamily="34" charset="0"/>
              </a:rPr>
              <a:t>$93 billion </a:t>
            </a:r>
            <a:endParaRPr lang="en-GB" sz="2200" dirty="0">
              <a:solidFill>
                <a:srgbClr val="000000"/>
              </a:solidFill>
              <a:latin typeface="Verdana" pitchFamily="34" charset="0"/>
              <a:ea typeface="Verdana" pitchFamily="34" charset="0"/>
              <a:cs typeface="Verdana" pitchFamily="34" charset="0"/>
            </a:endParaRPr>
          </a:p>
          <a:p>
            <a:pPr>
              <a:lnSpc>
                <a:spcPct val="80000"/>
              </a:lnSpc>
              <a:spcAft>
                <a:spcPct val="60000"/>
              </a:spcAft>
            </a:pPr>
            <a:r>
              <a:rPr lang="en-GB" sz="2200" b="1" dirty="0">
                <a:solidFill>
                  <a:srgbClr val="FF3300"/>
                </a:solidFill>
                <a:latin typeface="Verdana" pitchFamily="34" charset="0"/>
                <a:ea typeface="Verdana" pitchFamily="34" charset="0"/>
                <a:cs typeface="Verdana" pitchFamily="34" charset="0"/>
              </a:rPr>
              <a:t>Turkey </a:t>
            </a:r>
            <a:r>
              <a:rPr lang="en-GB" sz="2200" dirty="0">
                <a:latin typeface="Verdana" pitchFamily="34" charset="0"/>
                <a:ea typeface="Verdana" pitchFamily="34" charset="0"/>
                <a:cs typeface="Verdana" pitchFamily="34" charset="0"/>
              </a:rPr>
              <a:t>consumes</a:t>
            </a:r>
            <a:r>
              <a:rPr lang="en-GB" sz="2200" dirty="0">
                <a:solidFill>
                  <a:srgbClr val="000000"/>
                </a:solidFill>
                <a:latin typeface="Verdana" pitchFamily="34" charset="0"/>
                <a:ea typeface="Verdana" pitchFamily="34" charset="0"/>
                <a:cs typeface="Verdana" pitchFamily="34" charset="0"/>
              </a:rPr>
              <a:t> </a:t>
            </a:r>
            <a:r>
              <a:rPr lang="en-GB" sz="2200" dirty="0" err="1">
                <a:solidFill>
                  <a:srgbClr val="000000"/>
                </a:solidFill>
                <a:latin typeface="Verdana" pitchFamily="34" charset="0"/>
                <a:ea typeface="Verdana" pitchFamily="34" charset="0"/>
                <a:cs typeface="Verdana" pitchFamily="34" charset="0"/>
              </a:rPr>
              <a:t>aprox</a:t>
            </a:r>
            <a:r>
              <a:rPr lang="en-GB" sz="2200" dirty="0">
                <a:solidFill>
                  <a:srgbClr val="000000"/>
                </a:solidFill>
                <a:latin typeface="Verdana" pitchFamily="34" charset="0"/>
                <a:ea typeface="Verdana" pitchFamily="34" charset="0"/>
                <a:cs typeface="Verdana" pitchFamily="34" charset="0"/>
              </a:rPr>
              <a:t>  </a:t>
            </a:r>
            <a:r>
              <a:rPr lang="en-GB" sz="2200" b="1" dirty="0">
                <a:solidFill>
                  <a:srgbClr val="FF3300"/>
                </a:solidFill>
                <a:latin typeface="Verdana" pitchFamily="34" charset="0"/>
                <a:ea typeface="Verdana" pitchFamily="34" charset="0"/>
                <a:cs typeface="Verdana" pitchFamily="34" charset="0"/>
              </a:rPr>
              <a:t>$100 billion</a:t>
            </a:r>
            <a:endParaRPr lang="en-GB" sz="2200" dirty="0">
              <a:solidFill>
                <a:srgbClr val="FF3300"/>
              </a:solidFill>
              <a:latin typeface="Verdana" pitchFamily="34" charset="0"/>
              <a:ea typeface="Verdana" pitchFamily="34" charset="0"/>
              <a:cs typeface="Verdana" pitchFamily="34" charset="0"/>
            </a:endParaRPr>
          </a:p>
          <a:p>
            <a:pPr>
              <a:lnSpc>
                <a:spcPct val="80000"/>
              </a:lnSpc>
              <a:spcAft>
                <a:spcPct val="60000"/>
              </a:spcAft>
            </a:pPr>
            <a:r>
              <a:rPr lang="en-GB" sz="2200" b="1" dirty="0">
                <a:solidFill>
                  <a:srgbClr val="FF3300"/>
                </a:solidFill>
                <a:latin typeface="Verdana" pitchFamily="34" charset="0"/>
                <a:ea typeface="Verdana" pitchFamily="34" charset="0"/>
                <a:cs typeface="Verdana" pitchFamily="34" charset="0"/>
              </a:rPr>
              <a:t>Indonesia’s</a:t>
            </a:r>
            <a:r>
              <a:rPr lang="en-GB" sz="2200" b="1" dirty="0">
                <a:solidFill>
                  <a:srgbClr val="000000"/>
                </a:solidFill>
                <a:latin typeface="Verdana" pitchFamily="34" charset="0"/>
                <a:ea typeface="Verdana" pitchFamily="34" charset="0"/>
                <a:cs typeface="Verdana" pitchFamily="34" charset="0"/>
              </a:rPr>
              <a:t> </a:t>
            </a:r>
            <a:r>
              <a:rPr lang="en-GB" sz="2200" dirty="0">
                <a:solidFill>
                  <a:srgbClr val="000000"/>
                </a:solidFill>
                <a:latin typeface="Verdana" pitchFamily="34" charset="0"/>
                <a:ea typeface="Verdana" pitchFamily="34" charset="0"/>
                <a:cs typeface="Verdana" pitchFamily="34" charset="0"/>
              </a:rPr>
              <a:t>annual Halal Food consumption is </a:t>
            </a:r>
            <a:r>
              <a:rPr lang="en-GB" sz="2200" b="1" dirty="0">
                <a:solidFill>
                  <a:srgbClr val="FF3300"/>
                </a:solidFill>
                <a:latin typeface="Verdana" pitchFamily="34" charset="0"/>
                <a:ea typeface="Verdana" pitchFamily="34" charset="0"/>
                <a:cs typeface="Verdana" pitchFamily="34" charset="0"/>
              </a:rPr>
              <a:t>$197 billion.</a:t>
            </a:r>
          </a:p>
          <a:p>
            <a:pPr>
              <a:lnSpc>
                <a:spcPct val="80000"/>
              </a:lnSpc>
              <a:spcAft>
                <a:spcPct val="60000"/>
              </a:spcAft>
            </a:pPr>
            <a:r>
              <a:rPr lang="en-US" sz="2200" dirty="0">
                <a:solidFill>
                  <a:srgbClr val="000000"/>
                </a:solidFill>
                <a:latin typeface="Verdana" pitchFamily="34" charset="0"/>
                <a:ea typeface="Verdana" pitchFamily="34" charset="0"/>
                <a:cs typeface="Verdana" pitchFamily="34" charset="0"/>
              </a:rPr>
              <a:t>Other major consumers of Halal Food include </a:t>
            </a:r>
            <a:r>
              <a:rPr lang="en-US" sz="2200" b="1" dirty="0">
                <a:solidFill>
                  <a:srgbClr val="FF3300"/>
                </a:solidFill>
                <a:latin typeface="Verdana" pitchFamily="34" charset="0"/>
                <a:ea typeface="Verdana" pitchFamily="34" charset="0"/>
                <a:cs typeface="Verdana" pitchFamily="34" charset="0"/>
              </a:rPr>
              <a:t>Malaysia,</a:t>
            </a:r>
            <a:r>
              <a:rPr lang="en-US" sz="2200" dirty="0">
                <a:solidFill>
                  <a:srgbClr val="000000"/>
                </a:solidFill>
                <a:latin typeface="Verdana" pitchFamily="34" charset="0"/>
                <a:ea typeface="Verdana" pitchFamily="34" charset="0"/>
                <a:cs typeface="Verdana" pitchFamily="34" charset="0"/>
              </a:rPr>
              <a:t> </a:t>
            </a:r>
            <a:r>
              <a:rPr lang="en-US" sz="2200" b="1" dirty="0">
                <a:solidFill>
                  <a:srgbClr val="FF0000"/>
                </a:solidFill>
                <a:latin typeface="Verdana" pitchFamily="34" charset="0"/>
                <a:ea typeface="Verdana" pitchFamily="34" charset="0"/>
                <a:cs typeface="Verdana" pitchFamily="34" charset="0"/>
              </a:rPr>
              <a:t>Iran, Africa</a:t>
            </a:r>
            <a:r>
              <a:rPr lang="en-US" sz="2200" dirty="0">
                <a:solidFill>
                  <a:srgbClr val="000000"/>
                </a:solidFill>
                <a:latin typeface="Verdana" pitchFamily="34" charset="0"/>
                <a:ea typeface="Verdana" pitchFamily="34" charset="0"/>
                <a:cs typeface="Verdana" pitchFamily="34" charset="0"/>
              </a:rPr>
              <a:t>, and other Muslim countries.</a:t>
            </a:r>
          </a:p>
          <a:p>
            <a:pPr>
              <a:lnSpc>
                <a:spcPct val="80000"/>
              </a:lnSpc>
              <a:spcAft>
                <a:spcPct val="60000"/>
              </a:spcAft>
            </a:pPr>
            <a:endParaRPr lang="en-US" sz="200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5693869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right)">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wipe(right)">
                                      <p:cBhvr>
                                        <p:cTn id="12" dur="5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wipe(right)">
                                      <p:cBhvr>
                                        <p:cTn id="17" dur="500"/>
                                        <p:tgtEl>
                                          <p:spTgt spid="327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wipe(right)">
                                      <p:cBhvr>
                                        <p:cTn id="22" dur="500"/>
                                        <p:tgtEl>
                                          <p:spTgt spid="327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Effect transition="in" filter="wipe(right)">
                                      <p:cBhvr>
                                        <p:cTn id="27" dur="500"/>
                                        <p:tgtEl>
                                          <p:spTgt spid="327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2771">
                                            <p:txEl>
                                              <p:pRg st="6" end="6"/>
                                            </p:txEl>
                                          </p:spTgt>
                                        </p:tgtEl>
                                        <p:attrNameLst>
                                          <p:attrName>style.visibility</p:attrName>
                                        </p:attrNameLst>
                                      </p:cBhvr>
                                      <p:to>
                                        <p:strVal val="visible"/>
                                      </p:to>
                                    </p:set>
                                    <p:animEffect transition="in" filter="wipe(right)">
                                      <p:cBhvr>
                                        <p:cTn id="32" dur="500"/>
                                        <p:tgtEl>
                                          <p:spTgt spid="3277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2771">
                                            <p:txEl>
                                              <p:pRg st="7" end="7"/>
                                            </p:txEl>
                                          </p:spTgt>
                                        </p:tgtEl>
                                        <p:attrNameLst>
                                          <p:attrName>style.visibility</p:attrName>
                                        </p:attrNameLst>
                                      </p:cBhvr>
                                      <p:to>
                                        <p:strVal val="visible"/>
                                      </p:to>
                                    </p:set>
                                    <p:animEffect transition="in" filter="wipe(right)">
                                      <p:cBhvr>
                                        <p:cTn id="37" dur="500"/>
                                        <p:tgtEl>
                                          <p:spTgt spid="3277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2771">
                                            <p:txEl>
                                              <p:pRg st="8" end="8"/>
                                            </p:txEl>
                                          </p:spTgt>
                                        </p:tgtEl>
                                        <p:attrNameLst>
                                          <p:attrName>style.visibility</p:attrName>
                                        </p:attrNameLst>
                                      </p:cBhvr>
                                      <p:to>
                                        <p:strVal val="visible"/>
                                      </p:to>
                                    </p:set>
                                    <p:animEffect transition="in" filter="wipe(right)">
                                      <p:cBhvr>
                                        <p:cTn id="42" dur="500"/>
                                        <p:tgtEl>
                                          <p:spTgt spid="3277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2771">
                                            <p:txEl>
                                              <p:pRg st="9" end="9"/>
                                            </p:txEl>
                                          </p:spTgt>
                                        </p:tgtEl>
                                        <p:attrNameLst>
                                          <p:attrName>style.visibility</p:attrName>
                                        </p:attrNameLst>
                                      </p:cBhvr>
                                      <p:to>
                                        <p:strVal val="visible"/>
                                      </p:to>
                                    </p:set>
                                    <p:animEffect transition="in" filter="wipe(right)">
                                      <p:cBhvr>
                                        <p:cTn id="47" dur="500"/>
                                        <p:tgtEl>
                                          <p:spTgt spid="32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research…</a:t>
            </a:r>
          </a:p>
        </p:txBody>
      </p:sp>
      <p:sp>
        <p:nvSpPr>
          <p:cNvPr id="3" name="Content Placeholder 2"/>
          <p:cNvSpPr>
            <a:spLocks noGrp="1"/>
          </p:cNvSpPr>
          <p:nvPr>
            <p:ph sz="quarter" idx="1"/>
          </p:nvPr>
        </p:nvSpPr>
        <p:spPr/>
        <p:txBody>
          <a:bodyPr/>
          <a:lstStyle/>
          <a:p>
            <a:r>
              <a:rPr lang="en-US" dirty="0"/>
              <a:t>In the development and promotion of Malaysia as the global halal hub, one of the eleventh strategic thrusts is enhancing the awareness on the identity of Malaysia as the center for halal products and services. </a:t>
            </a:r>
          </a:p>
          <a:p>
            <a:r>
              <a:rPr lang="en-US" dirty="0"/>
              <a:t>However, research indicates some ambiguities surrounding corporate identity in Halal industries.</a:t>
            </a:r>
          </a:p>
        </p:txBody>
      </p:sp>
    </p:spTree>
    <p:extLst>
      <p:ext uri="{BB962C8B-B14F-4D97-AF65-F5344CB8AC3E}">
        <p14:creationId xmlns:p14="http://schemas.microsoft.com/office/powerpoint/2010/main" val="1635644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research…</a:t>
            </a:r>
          </a:p>
        </p:txBody>
      </p:sp>
      <p:sp>
        <p:nvSpPr>
          <p:cNvPr id="3" name="Content Placeholder 2"/>
          <p:cNvSpPr>
            <a:spLocks noGrp="1"/>
          </p:cNvSpPr>
          <p:nvPr>
            <p:ph sz="quarter" idx="1"/>
          </p:nvPr>
        </p:nvSpPr>
        <p:spPr/>
        <p:txBody>
          <a:bodyPr/>
          <a:lstStyle/>
          <a:p>
            <a:r>
              <a:rPr lang="en-US" dirty="0"/>
              <a:t>The objective of this study is to examine, the relationships between corporate identity management (CIM) in Halal industry and employee performance and also the relevant underlying mechanisms in a Malaysian Halal industry context.</a:t>
            </a:r>
          </a:p>
        </p:txBody>
      </p:sp>
    </p:spTree>
    <p:extLst>
      <p:ext uri="{BB962C8B-B14F-4D97-AF65-F5344CB8AC3E}">
        <p14:creationId xmlns:p14="http://schemas.microsoft.com/office/powerpoint/2010/main" val="384745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research…</a:t>
            </a:r>
          </a:p>
        </p:txBody>
      </p:sp>
      <p:sp>
        <p:nvSpPr>
          <p:cNvPr id="3" name="Content Placeholder 2"/>
          <p:cNvSpPr>
            <a:spLocks noGrp="1"/>
          </p:cNvSpPr>
          <p:nvPr>
            <p:ph sz="quarter" idx="1"/>
          </p:nvPr>
        </p:nvSpPr>
        <p:spPr/>
        <p:txBody>
          <a:bodyPr/>
          <a:lstStyle/>
          <a:p>
            <a:r>
              <a:rPr lang="en-US" dirty="0"/>
              <a:t>This study will employ a quantitative methods approach </a:t>
            </a:r>
          </a:p>
          <a:p>
            <a:r>
              <a:rPr lang="en-US" dirty="0"/>
              <a:t>Involving semi structured interviews (10-15 respondents) and a pilot survey (100 respondents) for the development of measurement scales.</a:t>
            </a:r>
          </a:p>
          <a:p>
            <a:r>
              <a:rPr lang="en-US" dirty="0"/>
              <a:t>The main survey (500 respondents) to test the research hypotheses and the proposed conceptual model.  </a:t>
            </a:r>
          </a:p>
        </p:txBody>
      </p:sp>
    </p:spTree>
    <p:extLst>
      <p:ext uri="{BB962C8B-B14F-4D97-AF65-F5344CB8AC3E}">
        <p14:creationId xmlns:p14="http://schemas.microsoft.com/office/powerpoint/2010/main" val="409453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research…</a:t>
            </a:r>
          </a:p>
        </p:txBody>
      </p:sp>
      <p:sp>
        <p:nvSpPr>
          <p:cNvPr id="3" name="Content Placeholder 2"/>
          <p:cNvSpPr>
            <a:spLocks noGrp="1"/>
          </p:cNvSpPr>
          <p:nvPr>
            <p:ph sz="quarter" idx="1"/>
          </p:nvPr>
        </p:nvSpPr>
        <p:spPr/>
        <p:txBody>
          <a:bodyPr/>
          <a:lstStyle/>
          <a:p>
            <a:r>
              <a:rPr lang="en-US" dirty="0"/>
              <a:t>This study proposes a conceptual model of the positive relationships between CIM activities in halal industry with </a:t>
            </a:r>
            <a:r>
              <a:rPr lang="en-US" u="sng" dirty="0"/>
              <a:t>corporate culture</a:t>
            </a:r>
            <a:r>
              <a:rPr lang="en-US" dirty="0"/>
              <a:t>, </a:t>
            </a:r>
            <a:r>
              <a:rPr lang="en-US" u="sng" dirty="0"/>
              <a:t>employee values</a:t>
            </a:r>
            <a:r>
              <a:rPr lang="en-US" dirty="0"/>
              <a:t>, </a:t>
            </a:r>
            <a:r>
              <a:rPr lang="en-US" u="sng" dirty="0"/>
              <a:t>internal brand </a:t>
            </a:r>
            <a:r>
              <a:rPr lang="en-US" dirty="0"/>
              <a:t>and </a:t>
            </a:r>
            <a:r>
              <a:rPr lang="en-US" u="sng" dirty="0"/>
              <a:t>employee performance </a:t>
            </a:r>
            <a:r>
              <a:rPr lang="en-US" dirty="0"/>
              <a:t>as determinants of CIM activities. </a:t>
            </a:r>
            <a:r>
              <a:rPr lang="en-US" u="sng" dirty="0"/>
              <a:t>Employee performances</a:t>
            </a:r>
            <a:r>
              <a:rPr lang="en-US" dirty="0"/>
              <a:t> are proposed as consequences of CIM.</a:t>
            </a:r>
          </a:p>
        </p:txBody>
      </p:sp>
    </p:spTree>
    <p:extLst>
      <p:ext uri="{BB962C8B-B14F-4D97-AF65-F5344CB8AC3E}">
        <p14:creationId xmlns:p14="http://schemas.microsoft.com/office/powerpoint/2010/main" val="213977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chemeClr val="tx1"/>
                </a:solidFill>
              </a:rPr>
              <a:t>Definition</a:t>
            </a:r>
          </a:p>
        </p:txBody>
      </p:sp>
      <p:sp>
        <p:nvSpPr>
          <p:cNvPr id="3" name="Content Placeholder 2"/>
          <p:cNvSpPr>
            <a:spLocks noGrp="1"/>
          </p:cNvSpPr>
          <p:nvPr>
            <p:ph sz="quarter" idx="1"/>
          </p:nvPr>
        </p:nvSpPr>
        <p:spPr>
          <a:xfrm>
            <a:off x="785829" y="4267200"/>
            <a:ext cx="8153400" cy="4495800"/>
          </a:xfrm>
        </p:spPr>
        <p:txBody>
          <a:bodyPr>
            <a:normAutofit/>
          </a:bodyPr>
          <a:lstStyle/>
          <a:p>
            <a:r>
              <a:rPr lang="en-GB" dirty="0">
                <a:solidFill>
                  <a:schemeClr val="tx1"/>
                </a:solidFill>
              </a:rPr>
              <a:t>Corporate communication is:</a:t>
            </a:r>
          </a:p>
          <a:p>
            <a:pPr lvl="1"/>
            <a:r>
              <a:rPr lang="en-GB" dirty="0"/>
              <a:t>a management function </a:t>
            </a:r>
          </a:p>
          <a:p>
            <a:pPr lvl="1"/>
            <a:r>
              <a:rPr lang="en-GB" dirty="0"/>
              <a:t>that offers a framework for the effective coordination of all internal and external communication </a:t>
            </a:r>
          </a:p>
          <a:p>
            <a:pPr lvl="1"/>
            <a:r>
              <a:rPr lang="en-GB" dirty="0"/>
              <a:t>with an overall purpose of establishing and maintaining favourable reputations </a:t>
            </a:r>
          </a:p>
          <a:p>
            <a:pPr lvl="1"/>
            <a:r>
              <a:rPr lang="en-GB" dirty="0"/>
              <a:t>with stakeholder groups upon which the organization is dependent.</a:t>
            </a:r>
          </a:p>
        </p:txBody>
      </p:sp>
    </p:spTree>
    <p:extLst>
      <p:ext uri="{BB962C8B-B14F-4D97-AF65-F5344CB8AC3E}">
        <p14:creationId xmlns:p14="http://schemas.microsoft.com/office/powerpoint/2010/main" val="106644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US" dirty="0">
                <a:ea typeface="+mj-ea"/>
              </a:rPr>
              <a:t>Drivers of Strategic Communication</a:t>
            </a:r>
          </a:p>
        </p:txBody>
      </p:sp>
      <p:sp>
        <p:nvSpPr>
          <p:cNvPr id="11266" name="Content Placeholder 1"/>
          <p:cNvSpPr>
            <a:spLocks noGrp="1"/>
          </p:cNvSpPr>
          <p:nvPr>
            <p:ph sz="quarter" idx="1"/>
          </p:nvPr>
        </p:nvSpPr>
        <p:spPr/>
        <p:txBody>
          <a:bodyPr/>
          <a:lstStyle/>
          <a:p>
            <a:r>
              <a:rPr lang="en-US" sz="3200">
                <a:latin typeface="Lucida Sans Unicode" charset="0"/>
              </a:rPr>
              <a:t>Regulatory imperatives</a:t>
            </a:r>
          </a:p>
          <a:p>
            <a:pPr lvl="1"/>
            <a:r>
              <a:rPr lang="en-US" sz="2800">
                <a:latin typeface="Lucida Sans Unicode" charset="0"/>
              </a:rPr>
              <a:t>New regulation, revisit comm strategies and practices</a:t>
            </a:r>
          </a:p>
          <a:p>
            <a:pPr lvl="1">
              <a:buFont typeface="Verdana" charset="0"/>
              <a:buNone/>
            </a:pPr>
            <a:endParaRPr lang="en-US" sz="2800">
              <a:latin typeface="Lucida Sans Unicode" charset="0"/>
            </a:endParaRPr>
          </a:p>
          <a:p>
            <a:r>
              <a:rPr lang="en-US" sz="3200">
                <a:latin typeface="Lucida Sans Unicode" charset="0"/>
              </a:rPr>
              <a:t>Organisational complexities</a:t>
            </a:r>
          </a:p>
          <a:p>
            <a:pPr lvl="1"/>
            <a:r>
              <a:rPr lang="en-US" sz="2800">
                <a:latin typeface="Lucida Sans Unicode" charset="0"/>
              </a:rPr>
              <a:t>Org grows in size and complexity – more markets, customers, products, services, employees, suppliers, etc, - hihger need for a consistent comm strategy</a:t>
            </a:r>
          </a:p>
          <a:p>
            <a:pPr lvl="1"/>
            <a:endParaRPr lang="en-US">
              <a:latin typeface="Lucida Sans Unicode" charset="0"/>
            </a:endParaRPr>
          </a:p>
        </p:txBody>
      </p:sp>
    </p:spTree>
    <p:extLst>
      <p:ext uri="{BB962C8B-B14F-4D97-AF65-F5344CB8AC3E}">
        <p14:creationId xmlns:p14="http://schemas.microsoft.com/office/powerpoint/2010/main" val="110615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US" dirty="0">
                <a:ea typeface="+mj-ea"/>
              </a:rPr>
              <a:t>Drivers of Strategic Communication</a:t>
            </a:r>
          </a:p>
        </p:txBody>
      </p:sp>
      <p:sp>
        <p:nvSpPr>
          <p:cNvPr id="12290" name="Content Placeholder 1"/>
          <p:cNvSpPr>
            <a:spLocks noGrp="1"/>
          </p:cNvSpPr>
          <p:nvPr>
            <p:ph sz="quarter" idx="1"/>
          </p:nvPr>
        </p:nvSpPr>
        <p:spPr/>
        <p:txBody>
          <a:bodyPr/>
          <a:lstStyle/>
          <a:p>
            <a:r>
              <a:rPr lang="en-US" sz="3200">
                <a:latin typeface="Lucida Sans Unicode" charset="0"/>
              </a:rPr>
              <a:t>The need to increase credibility</a:t>
            </a:r>
          </a:p>
          <a:p>
            <a:pPr lvl="1"/>
            <a:r>
              <a:rPr lang="en-US" sz="2800">
                <a:latin typeface="Lucida Sans Unicode" charset="0"/>
              </a:rPr>
              <a:t>Approval and trust from public</a:t>
            </a:r>
          </a:p>
          <a:p>
            <a:pPr lvl="1">
              <a:buFont typeface="Verdana" charset="0"/>
              <a:buNone/>
            </a:pPr>
            <a:endParaRPr lang="en-US" sz="2800">
              <a:latin typeface="Lucida Sans Unicode" charset="0"/>
            </a:endParaRPr>
          </a:p>
          <a:p>
            <a:r>
              <a:rPr lang="en-US" sz="3200">
                <a:latin typeface="Lucida Sans Unicode" charset="0"/>
              </a:rPr>
              <a:t>Aligning communication with strategy</a:t>
            </a:r>
          </a:p>
          <a:p>
            <a:pPr lvl="1"/>
            <a:r>
              <a:rPr lang="en-US" sz="2800">
                <a:latin typeface="Lucida Sans Unicode" charset="0"/>
              </a:rPr>
              <a:t>Multiple constituents, responsive comm to all.</a:t>
            </a:r>
          </a:p>
          <a:p>
            <a:pPr lvl="1"/>
            <a:r>
              <a:rPr lang="en-US" sz="2800">
                <a:latin typeface="Lucida Sans Unicode" charset="0"/>
              </a:rPr>
              <a:t>Consistency of the messages</a:t>
            </a:r>
          </a:p>
          <a:p>
            <a:pPr lvl="1"/>
            <a:endParaRPr lang="en-US">
              <a:latin typeface="Lucida Sans Unicode" charset="0"/>
            </a:endParaRPr>
          </a:p>
        </p:txBody>
      </p:sp>
    </p:spTree>
    <p:extLst>
      <p:ext uri="{BB962C8B-B14F-4D97-AF65-F5344CB8AC3E}">
        <p14:creationId xmlns:p14="http://schemas.microsoft.com/office/powerpoint/2010/main" val="139584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a:solidFill>
                  <a:srgbClr val="990099"/>
                </a:solidFill>
                <a:latin typeface="Georgia" charset="0"/>
              </a:rPr>
              <a:t>Points to ponder…</a:t>
            </a:r>
          </a:p>
        </p:txBody>
      </p:sp>
      <p:sp>
        <p:nvSpPr>
          <p:cNvPr id="15363" name="Rectangle 3"/>
          <p:cNvSpPr>
            <a:spLocks noGrp="1" noChangeArrowheads="1"/>
          </p:cNvSpPr>
          <p:nvPr>
            <p:ph sz="quarter" idx="1"/>
          </p:nvPr>
        </p:nvSpPr>
        <p:spPr>
          <a:xfrm>
            <a:off x="301625" y="1527175"/>
            <a:ext cx="8504238" cy="4572000"/>
          </a:xfrm>
        </p:spPr>
        <p:txBody>
          <a:bodyPr/>
          <a:lstStyle/>
          <a:p>
            <a:pPr eaLnBrk="1" hangingPunct="1"/>
            <a:r>
              <a:rPr lang="en-US" sz="2800" dirty="0">
                <a:latin typeface="Georgia" charset="0"/>
              </a:rPr>
              <a:t>Why choose </a:t>
            </a:r>
            <a:r>
              <a:rPr lang="en-US" sz="2800" dirty="0" err="1">
                <a:latin typeface="Georgia" charset="0"/>
              </a:rPr>
              <a:t>Petronas</a:t>
            </a:r>
            <a:r>
              <a:rPr lang="en-US" sz="2800" dirty="0">
                <a:latin typeface="Georgia" charset="0"/>
              </a:rPr>
              <a:t> over Shell?</a:t>
            </a:r>
          </a:p>
          <a:p>
            <a:pPr eaLnBrk="1" hangingPunct="1">
              <a:buFont typeface="Wingdings" charset="0"/>
              <a:buNone/>
            </a:pPr>
            <a:endParaRPr lang="en-US" sz="2800" dirty="0">
              <a:latin typeface="Georgia" charset="0"/>
            </a:endParaRPr>
          </a:p>
          <a:p>
            <a:pPr eaLnBrk="1" hangingPunct="1"/>
            <a:r>
              <a:rPr lang="en-US" sz="2800" dirty="0">
                <a:latin typeface="Georgia" charset="0"/>
              </a:rPr>
              <a:t>Why study/work in </a:t>
            </a:r>
            <a:r>
              <a:rPr lang="en-US" sz="2800" dirty="0" err="1">
                <a:latin typeface="Georgia" charset="0"/>
              </a:rPr>
              <a:t>Universitas</a:t>
            </a:r>
            <a:r>
              <a:rPr lang="en-US" sz="2800" dirty="0">
                <a:latin typeface="Georgia" charset="0"/>
              </a:rPr>
              <a:t> Malang?</a:t>
            </a:r>
          </a:p>
          <a:p>
            <a:pPr eaLnBrk="1" hangingPunct="1"/>
            <a:endParaRPr lang="en-US" sz="2800" dirty="0">
              <a:latin typeface="Georgia" charset="0"/>
            </a:endParaRPr>
          </a:p>
          <a:p>
            <a:pPr eaLnBrk="1" hangingPunct="1"/>
            <a:r>
              <a:rPr lang="en-US" sz="2800" dirty="0">
                <a:latin typeface="Georgia" charset="0"/>
              </a:rPr>
              <a:t>Do you know that </a:t>
            </a:r>
            <a:r>
              <a:rPr lang="en-US" sz="2800" i="1" dirty="0">
                <a:latin typeface="Georgia" charset="0"/>
              </a:rPr>
              <a:t>Nestle</a:t>
            </a:r>
            <a:r>
              <a:rPr lang="en-US" sz="2800" dirty="0">
                <a:latin typeface="Georgia" charset="0"/>
              </a:rPr>
              <a:t> paid six times the net asset value to buy </a:t>
            </a:r>
            <a:r>
              <a:rPr lang="en-US" sz="2800" i="1" dirty="0" err="1">
                <a:latin typeface="Georgia" charset="0"/>
              </a:rPr>
              <a:t>Rowntree</a:t>
            </a:r>
            <a:r>
              <a:rPr lang="en-US" sz="2800" i="1" dirty="0">
                <a:latin typeface="Georgia" charset="0"/>
              </a:rPr>
              <a:t> </a:t>
            </a:r>
            <a:r>
              <a:rPr lang="en-US" sz="2800" dirty="0">
                <a:latin typeface="Georgia" charset="0"/>
              </a:rPr>
              <a:t>and its spectacular portfolio of brand including </a:t>
            </a:r>
            <a:r>
              <a:rPr lang="en-US" sz="2800" i="1" dirty="0">
                <a:latin typeface="Georgia" charset="0"/>
              </a:rPr>
              <a:t>Kit Kat</a:t>
            </a:r>
            <a:r>
              <a:rPr lang="en-US" sz="2800" dirty="0">
                <a:latin typeface="Georgia" charset="0"/>
              </a:rPr>
              <a:t> and </a:t>
            </a:r>
            <a:r>
              <a:rPr lang="en-US" sz="2800" i="1" dirty="0" err="1">
                <a:latin typeface="Georgia" charset="0"/>
              </a:rPr>
              <a:t>Smarties</a:t>
            </a:r>
            <a:r>
              <a:rPr lang="en-US" sz="2800" i="1" dirty="0">
                <a:latin typeface="Georgia" charset="0"/>
              </a:rPr>
              <a:t>.</a:t>
            </a:r>
          </a:p>
          <a:p>
            <a:pPr eaLnBrk="1" hangingPunct="1"/>
            <a:endParaRPr lang="en-US" sz="2800" dirty="0">
              <a:latin typeface="Georgia" charset="0"/>
            </a:endParaRPr>
          </a:p>
          <a:p>
            <a:pPr eaLnBrk="1" hangingPunct="1"/>
            <a:endParaRPr lang="en-US" sz="2800" dirty="0">
              <a:latin typeface="Georgia" charset="0"/>
            </a:endParaRPr>
          </a:p>
        </p:txBody>
      </p:sp>
    </p:spTree>
    <p:extLst>
      <p:ext uri="{BB962C8B-B14F-4D97-AF65-F5344CB8AC3E}">
        <p14:creationId xmlns:p14="http://schemas.microsoft.com/office/powerpoint/2010/main" val="303174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49872"/>
            <a:ext cx="8229600" cy="1371600"/>
          </a:xfrm>
        </p:spPr>
        <p:txBody>
          <a:bodyPr/>
          <a:lstStyle/>
          <a:p>
            <a:pPr eaLnBrk="1" hangingPunct="1"/>
            <a:r>
              <a:rPr lang="en-US" b="1" dirty="0">
                <a:solidFill>
                  <a:srgbClr val="990099"/>
                </a:solidFill>
                <a:latin typeface="Georgia" charset="0"/>
              </a:rPr>
              <a:t>General scenario…</a:t>
            </a:r>
          </a:p>
        </p:txBody>
      </p:sp>
      <p:sp>
        <p:nvSpPr>
          <p:cNvPr id="16387" name="Rectangle 3"/>
          <p:cNvSpPr>
            <a:spLocks noGrp="1" noChangeArrowheads="1"/>
          </p:cNvSpPr>
          <p:nvPr>
            <p:ph sz="quarter" idx="1"/>
          </p:nvPr>
        </p:nvSpPr>
        <p:spPr>
          <a:xfrm>
            <a:off x="639763" y="2286000"/>
            <a:ext cx="8504237" cy="4572000"/>
          </a:xfrm>
        </p:spPr>
        <p:txBody>
          <a:bodyPr/>
          <a:lstStyle/>
          <a:p>
            <a:pPr eaLnBrk="1" hangingPunct="1">
              <a:buFont typeface="Wingdings" charset="0"/>
              <a:buNone/>
            </a:pPr>
            <a:endParaRPr lang="en-US">
              <a:latin typeface="Georgia" charset="0"/>
            </a:endParaRPr>
          </a:p>
          <a:p>
            <a:pPr eaLnBrk="1" hangingPunct="1">
              <a:buFont typeface="Wingdings" charset="0"/>
              <a:buNone/>
            </a:pPr>
            <a:r>
              <a:rPr lang="en-US">
                <a:latin typeface="Georgia" charset="0"/>
              </a:rPr>
              <a:t>Competition increases</a:t>
            </a:r>
          </a:p>
          <a:p>
            <a:pPr eaLnBrk="1" hangingPunct="1">
              <a:buFont typeface="Wingdings" charset="0"/>
              <a:buNone/>
            </a:pPr>
            <a:endParaRPr lang="en-US">
              <a:latin typeface="Georgia" charset="0"/>
            </a:endParaRPr>
          </a:p>
          <a:p>
            <a:pPr eaLnBrk="1" hangingPunct="1">
              <a:buFont typeface="Wingdings" charset="0"/>
              <a:buNone/>
            </a:pPr>
            <a:r>
              <a:rPr lang="en-US">
                <a:latin typeface="Georgia" charset="0"/>
              </a:rPr>
              <a:t>Competitors can copy</a:t>
            </a:r>
          </a:p>
          <a:p>
            <a:pPr eaLnBrk="1" hangingPunct="1">
              <a:buFont typeface="Wingdings" charset="0"/>
              <a:buNone/>
            </a:pPr>
            <a:r>
              <a:rPr lang="en-US" sz="2000">
                <a:latin typeface="Georgia" charset="0"/>
              </a:rPr>
              <a:t>processes, products, systems, </a:t>
            </a:r>
          </a:p>
          <a:p>
            <a:pPr eaLnBrk="1" hangingPunct="1">
              <a:buFont typeface="Wingdings" charset="0"/>
              <a:buNone/>
            </a:pPr>
            <a:r>
              <a:rPr lang="en-US" sz="2000">
                <a:latin typeface="Georgia" charset="0"/>
              </a:rPr>
              <a:t>services, technology, quality, etc</a:t>
            </a:r>
            <a:r>
              <a:rPr lang="en-US">
                <a:latin typeface="Georgia" charset="0"/>
              </a:rPr>
              <a:t> </a:t>
            </a:r>
          </a:p>
        </p:txBody>
      </p:sp>
      <p:sp>
        <p:nvSpPr>
          <p:cNvPr id="16388" name="Rectangle 4"/>
          <p:cNvSpPr>
            <a:spLocks noChangeArrowheads="1"/>
          </p:cNvSpPr>
          <p:nvPr/>
        </p:nvSpPr>
        <p:spPr bwMode="auto">
          <a:xfrm>
            <a:off x="381000" y="2438400"/>
            <a:ext cx="4267200" cy="914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Georgia" charset="0"/>
            </a:endParaRPr>
          </a:p>
        </p:txBody>
      </p:sp>
      <p:sp>
        <p:nvSpPr>
          <p:cNvPr id="16389" name="Rectangle 5"/>
          <p:cNvSpPr>
            <a:spLocks noChangeArrowheads="1"/>
          </p:cNvSpPr>
          <p:nvPr/>
        </p:nvSpPr>
        <p:spPr bwMode="auto">
          <a:xfrm>
            <a:off x="457200" y="3581400"/>
            <a:ext cx="4191000" cy="20164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Georgia" charset="0"/>
            </a:endParaRPr>
          </a:p>
        </p:txBody>
      </p:sp>
      <p:sp>
        <p:nvSpPr>
          <p:cNvPr id="16390" name="AutoShape 6"/>
          <p:cNvSpPr>
            <a:spLocks noChangeArrowheads="1"/>
          </p:cNvSpPr>
          <p:nvPr/>
        </p:nvSpPr>
        <p:spPr bwMode="auto">
          <a:xfrm>
            <a:off x="4800600" y="3505200"/>
            <a:ext cx="1371600" cy="838200"/>
          </a:xfrm>
          <a:prstGeom prst="curvedUpArrow">
            <a:avLst>
              <a:gd name="adj1" fmla="val 32727"/>
              <a:gd name="adj2" fmla="val 65455"/>
              <a:gd name="adj3" fmla="val 33333"/>
            </a:avLst>
          </a:prstGeom>
          <a:solidFill>
            <a:schemeClr val="accent1"/>
          </a:solidFill>
          <a:ln w="9525">
            <a:solidFill>
              <a:schemeClr val="tx1"/>
            </a:solidFill>
            <a:miter lim="800000"/>
            <a:headEnd/>
            <a:tailEnd/>
          </a:ln>
        </p:spPr>
        <p:txBody>
          <a:bodyPr wrap="none" anchor="ctr"/>
          <a:lstStyle/>
          <a:p>
            <a:endParaRPr lang="en-US">
              <a:latin typeface="Georgia" charset="0"/>
            </a:endParaRPr>
          </a:p>
        </p:txBody>
      </p:sp>
      <p:sp>
        <p:nvSpPr>
          <p:cNvPr id="16391" name="Text Box 7"/>
          <p:cNvSpPr txBox="1">
            <a:spLocks noChangeArrowheads="1"/>
          </p:cNvSpPr>
          <p:nvPr/>
        </p:nvSpPr>
        <p:spPr bwMode="auto">
          <a:xfrm>
            <a:off x="6172200" y="2819400"/>
            <a:ext cx="27432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latin typeface="Georgia" charset="0"/>
              </a:rPr>
              <a:t>There is only </a:t>
            </a:r>
            <a:r>
              <a:rPr lang="en-US" sz="2800" b="1">
                <a:solidFill>
                  <a:srgbClr val="9933FF"/>
                </a:solidFill>
                <a:latin typeface="Georgia" charset="0"/>
              </a:rPr>
              <a:t>identity/ brand</a:t>
            </a:r>
            <a:r>
              <a:rPr lang="en-US" sz="2800">
                <a:latin typeface="Georgia" charset="0"/>
              </a:rPr>
              <a:t> that remains as a differentiator</a:t>
            </a:r>
          </a:p>
        </p:txBody>
      </p:sp>
    </p:spTree>
    <p:extLst>
      <p:ext uri="{BB962C8B-B14F-4D97-AF65-F5344CB8AC3E}">
        <p14:creationId xmlns:p14="http://schemas.microsoft.com/office/powerpoint/2010/main" val="855661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rgbClr val="7B9899"/>
                </a:solidFill>
                <a:latin typeface="Georgia" charset="0"/>
              </a:rPr>
              <a:t>Importance</a:t>
            </a:r>
            <a:endParaRPr lang="en-US" b="1">
              <a:solidFill>
                <a:srgbClr val="990099"/>
              </a:solidFill>
              <a:latin typeface="Georgia" charset="0"/>
            </a:endParaRPr>
          </a:p>
        </p:txBody>
      </p:sp>
      <p:sp>
        <p:nvSpPr>
          <p:cNvPr id="17411" name="Rectangle 3"/>
          <p:cNvSpPr>
            <a:spLocks noGrp="1" noChangeArrowheads="1"/>
          </p:cNvSpPr>
          <p:nvPr>
            <p:ph sz="quarter" idx="1"/>
          </p:nvPr>
        </p:nvSpPr>
        <p:spPr>
          <a:xfrm>
            <a:off x="301625" y="1527175"/>
            <a:ext cx="8504238" cy="4572000"/>
          </a:xfrm>
        </p:spPr>
        <p:txBody>
          <a:bodyPr/>
          <a:lstStyle/>
          <a:p>
            <a:pPr eaLnBrk="1" hangingPunct="1"/>
            <a:r>
              <a:rPr lang="en-US">
                <a:latin typeface="Georgia" charset="0"/>
              </a:rPr>
              <a:t>Importance of corporate identity</a:t>
            </a:r>
          </a:p>
          <a:p>
            <a:pPr lvl="1" eaLnBrk="1" hangingPunct="1"/>
            <a:r>
              <a:rPr lang="en-US">
                <a:latin typeface="Georgia" charset="0"/>
              </a:rPr>
              <a:t>Customers </a:t>
            </a:r>
          </a:p>
          <a:p>
            <a:pPr lvl="2" eaLnBrk="1" hangingPunct="1"/>
            <a:r>
              <a:rPr lang="en-US">
                <a:latin typeface="Georgia" charset="0"/>
              </a:rPr>
              <a:t>Inspires confidence </a:t>
            </a:r>
            <a:r>
              <a:rPr lang="en-US" sz="1800">
                <a:latin typeface="Georgia" charset="0"/>
              </a:rPr>
              <a:t>(van Riel, 1995)</a:t>
            </a:r>
            <a:endParaRPr lang="en-US">
              <a:latin typeface="Georgia" charset="0"/>
            </a:endParaRPr>
          </a:p>
          <a:p>
            <a:pPr lvl="2" eaLnBrk="1" hangingPunct="1"/>
            <a:r>
              <a:rPr lang="en-US">
                <a:latin typeface="Georgia" charset="0"/>
              </a:rPr>
              <a:t>Increases visibility and reach </a:t>
            </a:r>
            <a:r>
              <a:rPr lang="en-US" sz="1800">
                <a:latin typeface="Georgia" charset="0"/>
              </a:rPr>
              <a:t>(Keller and Aaker, 1998)</a:t>
            </a:r>
          </a:p>
          <a:p>
            <a:pPr lvl="2" eaLnBrk="1" hangingPunct="1"/>
            <a:r>
              <a:rPr lang="en-US">
                <a:latin typeface="Georgia" charset="0"/>
              </a:rPr>
              <a:t>Improves credibility </a:t>
            </a:r>
            <a:r>
              <a:rPr lang="en-US" sz="1800">
                <a:latin typeface="Georgia" charset="0"/>
              </a:rPr>
              <a:t>(Fombrun and van Riel, 2004)</a:t>
            </a:r>
          </a:p>
          <a:p>
            <a:pPr lvl="2" eaLnBrk="1" hangingPunct="1"/>
            <a:r>
              <a:rPr lang="en-US">
                <a:latin typeface="Georgia" charset="0"/>
              </a:rPr>
              <a:t>Aids learning </a:t>
            </a:r>
            <a:r>
              <a:rPr lang="en-US" sz="1800">
                <a:latin typeface="Georgia" charset="0"/>
              </a:rPr>
              <a:t>(Allesandri, 2001)</a:t>
            </a:r>
          </a:p>
          <a:p>
            <a:pPr lvl="2" eaLnBrk="1" hangingPunct="1"/>
            <a:endParaRPr lang="en-US">
              <a:latin typeface="Georgia" charset="0"/>
            </a:endParaRPr>
          </a:p>
        </p:txBody>
      </p:sp>
    </p:spTree>
    <p:extLst>
      <p:ext uri="{BB962C8B-B14F-4D97-AF65-F5344CB8AC3E}">
        <p14:creationId xmlns:p14="http://schemas.microsoft.com/office/powerpoint/2010/main" val="390734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solidFill>
                  <a:srgbClr val="7B9899"/>
                </a:solidFill>
                <a:latin typeface="Georgia" charset="0"/>
              </a:rPr>
              <a:t>Importance</a:t>
            </a:r>
            <a:endParaRPr lang="en-US" b="1">
              <a:solidFill>
                <a:srgbClr val="990099"/>
              </a:solidFill>
              <a:latin typeface="Georgia" charset="0"/>
            </a:endParaRPr>
          </a:p>
        </p:txBody>
      </p:sp>
      <p:sp>
        <p:nvSpPr>
          <p:cNvPr id="19459" name="Rectangle 3"/>
          <p:cNvSpPr>
            <a:spLocks noGrp="1" noChangeArrowheads="1"/>
          </p:cNvSpPr>
          <p:nvPr>
            <p:ph sz="quarter" idx="1"/>
          </p:nvPr>
        </p:nvSpPr>
        <p:spPr>
          <a:xfrm>
            <a:off x="457200" y="1676400"/>
            <a:ext cx="8229600" cy="4648200"/>
          </a:xfrm>
        </p:spPr>
        <p:txBody>
          <a:bodyPr>
            <a:normAutofit/>
          </a:bodyPr>
          <a:lstStyle/>
          <a:p>
            <a:pPr eaLnBrk="1" hangingPunct="1">
              <a:lnSpc>
                <a:spcPct val="90000"/>
              </a:lnSpc>
            </a:pPr>
            <a:r>
              <a:rPr lang="en-US">
                <a:latin typeface="Georgia" charset="0"/>
              </a:rPr>
              <a:t>Importance of corporate identity</a:t>
            </a:r>
          </a:p>
          <a:p>
            <a:pPr lvl="1" eaLnBrk="1" hangingPunct="1">
              <a:lnSpc>
                <a:spcPct val="90000"/>
              </a:lnSpc>
            </a:pPr>
            <a:r>
              <a:rPr lang="en-US">
                <a:latin typeface="Georgia" charset="0"/>
              </a:rPr>
              <a:t>Employees</a:t>
            </a:r>
          </a:p>
          <a:p>
            <a:pPr lvl="2" eaLnBrk="1" hangingPunct="1">
              <a:lnSpc>
                <a:spcPct val="90000"/>
              </a:lnSpc>
            </a:pPr>
            <a:r>
              <a:rPr lang="en-US">
                <a:latin typeface="Georgia" charset="0"/>
              </a:rPr>
              <a:t>Helps internalize the company</a:t>
            </a:r>
            <a:r>
              <a:rPr lang="ja-JP" altLang="en-US">
                <a:latin typeface="Georgia" charset="0"/>
              </a:rPr>
              <a:t>’</a:t>
            </a:r>
            <a:r>
              <a:rPr lang="en-US">
                <a:latin typeface="Georgia" charset="0"/>
              </a:rPr>
              <a:t>s values </a:t>
            </a:r>
            <a:r>
              <a:rPr lang="en-US" sz="1800">
                <a:latin typeface="Georgia" charset="0"/>
              </a:rPr>
              <a:t>(Dutton and Dukerich, 1994</a:t>
            </a:r>
            <a:endParaRPr lang="en-US">
              <a:latin typeface="Georgia" charset="0"/>
            </a:endParaRPr>
          </a:p>
          <a:p>
            <a:pPr lvl="2" eaLnBrk="1" hangingPunct="1">
              <a:lnSpc>
                <a:spcPct val="90000"/>
              </a:lnSpc>
            </a:pPr>
            <a:r>
              <a:rPr lang="en-US">
                <a:latin typeface="Georgia" charset="0"/>
              </a:rPr>
              <a:t>Recruits and retains employee </a:t>
            </a:r>
            <a:r>
              <a:rPr lang="en-US" sz="1800">
                <a:latin typeface="Georgia" charset="0"/>
              </a:rPr>
              <a:t>(Fanning, 1990)</a:t>
            </a:r>
            <a:endParaRPr lang="en-US">
              <a:latin typeface="Georgia" charset="0"/>
            </a:endParaRPr>
          </a:p>
          <a:p>
            <a:pPr lvl="2" eaLnBrk="1" hangingPunct="1">
              <a:lnSpc>
                <a:spcPct val="90000"/>
              </a:lnSpc>
            </a:pPr>
            <a:r>
              <a:rPr lang="en-US">
                <a:latin typeface="Georgia" charset="0"/>
              </a:rPr>
              <a:t>Instills identity/brand values into key processes </a:t>
            </a:r>
            <a:r>
              <a:rPr lang="en-US" sz="1800">
                <a:latin typeface="Georgia" charset="0"/>
              </a:rPr>
              <a:t>(Organ, 1990)</a:t>
            </a:r>
            <a:endParaRPr lang="en-US">
              <a:latin typeface="Georgia" charset="0"/>
            </a:endParaRPr>
          </a:p>
          <a:p>
            <a:pPr lvl="2" eaLnBrk="1" hangingPunct="1">
              <a:lnSpc>
                <a:spcPct val="90000"/>
              </a:lnSpc>
            </a:pPr>
            <a:r>
              <a:rPr lang="en-US">
                <a:latin typeface="Georgia" charset="0"/>
              </a:rPr>
              <a:t>Increases identification </a:t>
            </a:r>
            <a:r>
              <a:rPr lang="en-US" sz="1800">
                <a:latin typeface="Georgia" charset="0"/>
              </a:rPr>
              <a:t>(O</a:t>
            </a:r>
            <a:r>
              <a:rPr lang="ja-JP" altLang="en-US" sz="1800">
                <a:latin typeface="Georgia" charset="0"/>
              </a:rPr>
              <a:t>’</a:t>
            </a:r>
            <a:r>
              <a:rPr lang="en-US" sz="1800">
                <a:latin typeface="Georgia" charset="0"/>
              </a:rPr>
              <a:t>Reilly and Chatman, 1986)</a:t>
            </a:r>
            <a:endParaRPr lang="en-US">
              <a:latin typeface="Georgia" charset="0"/>
            </a:endParaRPr>
          </a:p>
          <a:p>
            <a:pPr lvl="1" eaLnBrk="1" hangingPunct="1">
              <a:lnSpc>
                <a:spcPct val="90000"/>
              </a:lnSpc>
            </a:pPr>
            <a:r>
              <a:rPr lang="en-US">
                <a:latin typeface="Georgia" charset="0"/>
              </a:rPr>
              <a:t>Media, Investors, Financial analysts</a:t>
            </a:r>
          </a:p>
          <a:p>
            <a:pPr lvl="2" eaLnBrk="1" hangingPunct="1">
              <a:lnSpc>
                <a:spcPct val="90000"/>
              </a:lnSpc>
            </a:pPr>
            <a:r>
              <a:rPr lang="en-US">
                <a:latin typeface="Georgia" charset="0"/>
              </a:rPr>
              <a:t>Reputation </a:t>
            </a:r>
            <a:r>
              <a:rPr lang="en-US" sz="1800">
                <a:latin typeface="Georgia" charset="0"/>
              </a:rPr>
              <a:t>(Whetten and Makey, 2002)</a:t>
            </a:r>
            <a:endParaRPr lang="en-US">
              <a:latin typeface="Georgia" charset="0"/>
            </a:endParaRPr>
          </a:p>
          <a:p>
            <a:pPr lvl="2" eaLnBrk="1" hangingPunct="1">
              <a:lnSpc>
                <a:spcPct val="90000"/>
              </a:lnSpc>
            </a:pPr>
            <a:r>
              <a:rPr lang="en-US">
                <a:latin typeface="Georgia" charset="0"/>
              </a:rPr>
              <a:t>Attracts favourable responses </a:t>
            </a:r>
            <a:r>
              <a:rPr lang="en-US" sz="1800">
                <a:latin typeface="Georgia" charset="0"/>
              </a:rPr>
              <a:t>(Fombrun and van Riel, 2004)</a:t>
            </a:r>
            <a:endParaRPr lang="en-US">
              <a:latin typeface="Georgia" charset="0"/>
            </a:endParaRPr>
          </a:p>
          <a:p>
            <a:pPr lvl="2" eaLnBrk="1" hangingPunct="1">
              <a:lnSpc>
                <a:spcPct val="90000"/>
              </a:lnSpc>
            </a:pPr>
            <a:endParaRPr lang="en-US">
              <a:latin typeface="Georgia" charset="0"/>
            </a:endParaRPr>
          </a:p>
          <a:p>
            <a:pPr lvl="1" eaLnBrk="1" hangingPunct="1">
              <a:lnSpc>
                <a:spcPct val="90000"/>
              </a:lnSpc>
            </a:pPr>
            <a:endParaRPr lang="en-US">
              <a:latin typeface="Georgia" charset="0"/>
            </a:endParaRPr>
          </a:p>
          <a:p>
            <a:pPr lvl="2" eaLnBrk="1" hangingPunct="1">
              <a:lnSpc>
                <a:spcPct val="90000"/>
              </a:lnSpc>
              <a:buFont typeface="Wingdings" charset="0"/>
              <a:buNone/>
            </a:pPr>
            <a:endParaRPr lang="en-US">
              <a:latin typeface="Georgia" charset="0"/>
            </a:endParaRPr>
          </a:p>
          <a:p>
            <a:pPr lvl="2" eaLnBrk="1" hangingPunct="1">
              <a:lnSpc>
                <a:spcPct val="90000"/>
              </a:lnSpc>
            </a:pPr>
            <a:endParaRPr lang="en-US">
              <a:latin typeface="Georgia" charset="0"/>
            </a:endParaRPr>
          </a:p>
        </p:txBody>
      </p:sp>
    </p:spTree>
    <p:extLst>
      <p:ext uri="{BB962C8B-B14F-4D97-AF65-F5344CB8AC3E}">
        <p14:creationId xmlns:p14="http://schemas.microsoft.com/office/powerpoint/2010/main" val="36254567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71</TotalTime>
  <Words>1357</Words>
  <Application>Microsoft Office PowerPoint</Application>
  <PresentationFormat>On-screen Show (4:3)</PresentationFormat>
  <Paragraphs>230</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Halal brand communication</vt:lpstr>
      <vt:lpstr>Communication Process Model</vt:lpstr>
      <vt:lpstr>Definition</vt:lpstr>
      <vt:lpstr>Drivers of Strategic Communication</vt:lpstr>
      <vt:lpstr>Drivers of Strategic Communication</vt:lpstr>
      <vt:lpstr>Points to ponder…</vt:lpstr>
      <vt:lpstr>General scenario…</vt:lpstr>
      <vt:lpstr>Importance</vt:lpstr>
      <vt:lpstr>Importance</vt:lpstr>
      <vt:lpstr>CORPORATE IDENTITY</vt:lpstr>
      <vt:lpstr>Identity, Image &amp; Reputation?</vt:lpstr>
      <vt:lpstr>What is Branding?</vt:lpstr>
      <vt:lpstr>What is Brand Equity?</vt:lpstr>
      <vt:lpstr>PowerPoint Presentation</vt:lpstr>
      <vt:lpstr>PowerPoint Presentation</vt:lpstr>
      <vt:lpstr>Global Players</vt:lpstr>
      <vt:lpstr>Global Players</vt:lpstr>
      <vt:lpstr>Global Halal Market</vt:lpstr>
      <vt:lpstr>PowerPoint Presentation</vt:lpstr>
      <vt:lpstr>Time Magazine (May 2009) </vt:lpstr>
      <vt:lpstr>Halal Umbrella  Food products (Edibles)</vt:lpstr>
      <vt:lpstr>Halal Umbrella Non-Food products</vt:lpstr>
      <vt:lpstr>Halal Umbrella  Services</vt:lpstr>
      <vt:lpstr>Global Halal Target Market </vt:lpstr>
      <vt:lpstr>Biggest Halal Food  Consumers</vt:lpstr>
      <vt:lpstr>Our research…</vt:lpstr>
      <vt:lpstr>Our research…</vt:lpstr>
      <vt:lpstr>Our research…</vt:lpstr>
      <vt:lpstr>Our research…</vt:lpstr>
    </vt:vector>
  </TitlesOfParts>
  <Company>ADI KARYA SDN BHD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Halal brand communication</dc:title>
  <dc:creator>MOHD FUAD MAHADI YAAKOB</dc:creator>
  <cp:lastModifiedBy>MOHD FUAD MAHADI YAAKOB</cp:lastModifiedBy>
  <cp:revision>7</cp:revision>
  <dcterms:created xsi:type="dcterms:W3CDTF">2017-12-02T14:51:33Z</dcterms:created>
  <dcterms:modified xsi:type="dcterms:W3CDTF">2017-12-04T03:48:14Z</dcterms:modified>
</cp:coreProperties>
</file>